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7" r:id="rId2"/>
    <p:sldId id="258" r:id="rId3"/>
    <p:sldId id="259" r:id="rId4"/>
    <p:sldId id="299" r:id="rId5"/>
    <p:sldId id="261" r:id="rId6"/>
    <p:sldId id="262" r:id="rId7"/>
    <p:sldId id="263" r:id="rId8"/>
    <p:sldId id="264" r:id="rId9"/>
    <p:sldId id="265" r:id="rId10"/>
    <p:sldId id="266" r:id="rId11"/>
    <p:sldId id="271" r:id="rId12"/>
    <p:sldId id="267" r:id="rId13"/>
    <p:sldId id="268" r:id="rId14"/>
    <p:sldId id="269" r:id="rId15"/>
    <p:sldId id="272" r:id="rId16"/>
    <p:sldId id="273" r:id="rId17"/>
    <p:sldId id="274" r:id="rId18"/>
    <p:sldId id="276" r:id="rId19"/>
    <p:sldId id="277" r:id="rId20"/>
    <p:sldId id="275" r:id="rId21"/>
    <p:sldId id="279" r:id="rId22"/>
    <p:sldId id="310" r:id="rId23"/>
    <p:sldId id="280" r:id="rId24"/>
    <p:sldId id="281" r:id="rId25"/>
    <p:sldId id="282" r:id="rId26"/>
    <p:sldId id="284" r:id="rId27"/>
    <p:sldId id="311" r:id="rId28"/>
    <p:sldId id="285" r:id="rId29"/>
    <p:sldId id="286" r:id="rId30"/>
    <p:sldId id="287" r:id="rId31"/>
    <p:sldId id="288" r:id="rId32"/>
    <p:sldId id="289" r:id="rId33"/>
    <p:sldId id="290" r:id="rId34"/>
    <p:sldId id="291" r:id="rId35"/>
    <p:sldId id="292" r:id="rId36"/>
    <p:sldId id="293" r:id="rId37"/>
    <p:sldId id="294" r:id="rId38"/>
    <p:sldId id="295" r:id="rId39"/>
    <p:sldId id="312" r:id="rId40"/>
    <p:sldId id="296" r:id="rId41"/>
    <p:sldId id="297" r:id="rId42"/>
    <p:sldId id="298" r:id="rId43"/>
    <p:sldId id="300" r:id="rId44"/>
    <p:sldId id="301" r:id="rId45"/>
    <p:sldId id="307" r:id="rId46"/>
    <p:sldId id="306" r:id="rId47"/>
    <p:sldId id="305" r:id="rId48"/>
    <p:sldId id="304" r:id="rId49"/>
    <p:sldId id="302" r:id="rId50"/>
    <p:sldId id="308" r:id="rId51"/>
    <p:sldId id="309" r:id="rId52"/>
    <p:sldId id="270"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C232"/>
    <a:srgbClr val="9999FF"/>
    <a:srgbClr val="CCFF99"/>
    <a:srgbClr val="0099CC"/>
    <a:srgbClr val="00FFFF"/>
    <a:srgbClr val="D8E3A1"/>
    <a:srgbClr val="537DC9"/>
    <a:srgbClr val="ACECE9"/>
    <a:srgbClr val="CC99FF"/>
    <a:srgbClr val="CAD1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4" autoAdjust="0"/>
    <p:restoredTop sz="78538" autoAdjust="0"/>
  </p:normalViewPr>
  <p:slideViewPr>
    <p:cSldViewPr snapToGrid="0">
      <p:cViewPr varScale="1">
        <p:scale>
          <a:sx n="53" d="100"/>
          <a:sy n="53" d="100"/>
        </p:scale>
        <p:origin x="117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FC5C5D-A55D-4079-B500-9DBAE7DA545E}" type="datetimeFigureOut">
              <a:rPr lang="en-US" smtClean="0"/>
              <a:t>6/26/2022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AA018D-D2B8-4F12-97A2-E0DE0B8ED906}" type="slidenum">
              <a:rPr lang="en-US" smtClean="0"/>
              <a:t>‹#›</a:t>
            </a:fld>
            <a:endParaRPr lang="en-US"/>
          </a:p>
        </p:txBody>
      </p:sp>
    </p:spTree>
    <p:extLst>
      <p:ext uri="{BB962C8B-B14F-4D97-AF65-F5344CB8AC3E}">
        <p14:creationId xmlns:p14="http://schemas.microsoft.com/office/powerpoint/2010/main" val="59004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AA018D-D2B8-4F12-97A2-E0DE0B8ED906}" type="slidenum">
              <a:rPr lang="en-US" smtClean="0"/>
              <a:t>1</a:t>
            </a:fld>
            <a:endParaRPr lang="en-US"/>
          </a:p>
        </p:txBody>
      </p:sp>
    </p:spTree>
    <p:extLst>
      <p:ext uri="{BB962C8B-B14F-4D97-AF65-F5344CB8AC3E}">
        <p14:creationId xmlns:p14="http://schemas.microsoft.com/office/powerpoint/2010/main" val="1053063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AA018D-D2B8-4F12-97A2-E0DE0B8ED906}" type="slidenum">
              <a:rPr lang="en-US" smtClean="0"/>
              <a:t>41</a:t>
            </a:fld>
            <a:endParaRPr lang="en-US"/>
          </a:p>
        </p:txBody>
      </p:sp>
    </p:spTree>
    <p:extLst>
      <p:ext uri="{BB962C8B-B14F-4D97-AF65-F5344CB8AC3E}">
        <p14:creationId xmlns:p14="http://schemas.microsoft.com/office/powerpoint/2010/main" val="1839240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862EC97-3C51-42AC-BDB5-728A79A54011}" type="datetimeFigureOut">
              <a:rPr lang="en-US" smtClean="0"/>
              <a:t>6/26/2022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AD4E9-3735-4352-B279-7BB402722D7D}" type="slidenum">
              <a:rPr lang="en-US" smtClean="0"/>
              <a:t>‹#›</a:t>
            </a:fld>
            <a:endParaRPr lang="en-US"/>
          </a:p>
        </p:txBody>
      </p:sp>
    </p:spTree>
    <p:extLst>
      <p:ext uri="{BB962C8B-B14F-4D97-AF65-F5344CB8AC3E}">
        <p14:creationId xmlns:p14="http://schemas.microsoft.com/office/powerpoint/2010/main" val="122641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62EC97-3C51-42AC-BDB5-728A79A54011}" type="datetimeFigureOut">
              <a:rPr lang="en-US" smtClean="0"/>
              <a:t>6/26/2022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AD4E9-3735-4352-B279-7BB402722D7D}" type="slidenum">
              <a:rPr lang="en-US" smtClean="0"/>
              <a:t>‹#›</a:t>
            </a:fld>
            <a:endParaRPr lang="en-US"/>
          </a:p>
        </p:txBody>
      </p:sp>
    </p:spTree>
    <p:extLst>
      <p:ext uri="{BB962C8B-B14F-4D97-AF65-F5344CB8AC3E}">
        <p14:creationId xmlns:p14="http://schemas.microsoft.com/office/powerpoint/2010/main" val="956033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62EC97-3C51-42AC-BDB5-728A79A54011}" type="datetimeFigureOut">
              <a:rPr lang="en-US" smtClean="0"/>
              <a:t>6/26/2022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AD4E9-3735-4352-B279-7BB402722D7D}" type="slidenum">
              <a:rPr lang="en-US" smtClean="0"/>
              <a:t>‹#›</a:t>
            </a:fld>
            <a:endParaRPr lang="en-US"/>
          </a:p>
        </p:txBody>
      </p:sp>
    </p:spTree>
    <p:extLst>
      <p:ext uri="{BB962C8B-B14F-4D97-AF65-F5344CB8AC3E}">
        <p14:creationId xmlns:p14="http://schemas.microsoft.com/office/powerpoint/2010/main" val="2904371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62EC97-3C51-42AC-BDB5-728A79A54011}" type="datetimeFigureOut">
              <a:rPr lang="en-US" smtClean="0"/>
              <a:t>6/26/2022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AD4E9-3735-4352-B279-7BB402722D7D}" type="slidenum">
              <a:rPr lang="en-US" smtClean="0"/>
              <a:t>‹#›</a:t>
            </a:fld>
            <a:endParaRPr lang="en-US"/>
          </a:p>
        </p:txBody>
      </p:sp>
    </p:spTree>
    <p:extLst>
      <p:ext uri="{BB962C8B-B14F-4D97-AF65-F5344CB8AC3E}">
        <p14:creationId xmlns:p14="http://schemas.microsoft.com/office/powerpoint/2010/main" val="2726098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62EC97-3C51-42AC-BDB5-728A79A54011}" type="datetimeFigureOut">
              <a:rPr lang="en-US" smtClean="0"/>
              <a:t>6/26/2022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AD4E9-3735-4352-B279-7BB402722D7D}" type="slidenum">
              <a:rPr lang="en-US" smtClean="0"/>
              <a:t>‹#›</a:t>
            </a:fld>
            <a:endParaRPr lang="en-US"/>
          </a:p>
        </p:txBody>
      </p:sp>
    </p:spTree>
    <p:extLst>
      <p:ext uri="{BB962C8B-B14F-4D97-AF65-F5344CB8AC3E}">
        <p14:creationId xmlns:p14="http://schemas.microsoft.com/office/powerpoint/2010/main" val="1222009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62EC97-3C51-42AC-BDB5-728A79A54011}" type="datetimeFigureOut">
              <a:rPr lang="en-US" smtClean="0"/>
              <a:t>6/26/2022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AD4E9-3735-4352-B279-7BB402722D7D}" type="slidenum">
              <a:rPr lang="en-US" smtClean="0"/>
              <a:t>‹#›</a:t>
            </a:fld>
            <a:endParaRPr lang="en-US"/>
          </a:p>
        </p:txBody>
      </p:sp>
    </p:spTree>
    <p:extLst>
      <p:ext uri="{BB962C8B-B14F-4D97-AF65-F5344CB8AC3E}">
        <p14:creationId xmlns:p14="http://schemas.microsoft.com/office/powerpoint/2010/main" val="2992808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62EC97-3C51-42AC-BDB5-728A79A54011}" type="datetimeFigureOut">
              <a:rPr lang="en-US" smtClean="0"/>
              <a:t>6/26/2022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9AD4E9-3735-4352-B279-7BB402722D7D}" type="slidenum">
              <a:rPr lang="en-US" smtClean="0"/>
              <a:t>‹#›</a:t>
            </a:fld>
            <a:endParaRPr lang="en-US"/>
          </a:p>
        </p:txBody>
      </p:sp>
    </p:spTree>
    <p:extLst>
      <p:ext uri="{BB962C8B-B14F-4D97-AF65-F5344CB8AC3E}">
        <p14:creationId xmlns:p14="http://schemas.microsoft.com/office/powerpoint/2010/main" val="2646278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62EC97-3C51-42AC-BDB5-728A79A54011}" type="datetimeFigureOut">
              <a:rPr lang="en-US" smtClean="0"/>
              <a:t>6/26/2022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9AD4E9-3735-4352-B279-7BB402722D7D}" type="slidenum">
              <a:rPr lang="en-US" smtClean="0"/>
              <a:t>‹#›</a:t>
            </a:fld>
            <a:endParaRPr lang="en-US"/>
          </a:p>
        </p:txBody>
      </p:sp>
    </p:spTree>
    <p:extLst>
      <p:ext uri="{BB962C8B-B14F-4D97-AF65-F5344CB8AC3E}">
        <p14:creationId xmlns:p14="http://schemas.microsoft.com/office/powerpoint/2010/main" val="622793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62EC97-3C51-42AC-BDB5-728A79A54011}" type="datetimeFigureOut">
              <a:rPr lang="en-US" smtClean="0"/>
              <a:t>6/26/2022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9AD4E9-3735-4352-B279-7BB402722D7D}" type="slidenum">
              <a:rPr lang="en-US" smtClean="0"/>
              <a:t>‹#›</a:t>
            </a:fld>
            <a:endParaRPr lang="en-US"/>
          </a:p>
        </p:txBody>
      </p:sp>
    </p:spTree>
    <p:extLst>
      <p:ext uri="{BB962C8B-B14F-4D97-AF65-F5344CB8AC3E}">
        <p14:creationId xmlns:p14="http://schemas.microsoft.com/office/powerpoint/2010/main" val="327962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62EC97-3C51-42AC-BDB5-728A79A54011}" type="datetimeFigureOut">
              <a:rPr lang="en-US" smtClean="0"/>
              <a:t>6/26/2022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AD4E9-3735-4352-B279-7BB402722D7D}" type="slidenum">
              <a:rPr lang="en-US" smtClean="0"/>
              <a:t>‹#›</a:t>
            </a:fld>
            <a:endParaRPr lang="en-US"/>
          </a:p>
        </p:txBody>
      </p:sp>
    </p:spTree>
    <p:extLst>
      <p:ext uri="{BB962C8B-B14F-4D97-AF65-F5344CB8AC3E}">
        <p14:creationId xmlns:p14="http://schemas.microsoft.com/office/powerpoint/2010/main" val="2408170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62EC97-3C51-42AC-BDB5-728A79A54011}" type="datetimeFigureOut">
              <a:rPr lang="en-US" smtClean="0"/>
              <a:t>6/26/2022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AD4E9-3735-4352-B279-7BB402722D7D}" type="slidenum">
              <a:rPr lang="en-US" smtClean="0"/>
              <a:t>‹#›</a:t>
            </a:fld>
            <a:endParaRPr lang="en-US"/>
          </a:p>
        </p:txBody>
      </p:sp>
    </p:spTree>
    <p:extLst>
      <p:ext uri="{BB962C8B-B14F-4D97-AF65-F5344CB8AC3E}">
        <p14:creationId xmlns:p14="http://schemas.microsoft.com/office/powerpoint/2010/main" val="2823659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2000">
              <a:schemeClr val="accent4">
                <a:lumMod val="40000"/>
                <a:lumOff val="60000"/>
              </a:schemeClr>
            </a:gs>
            <a:gs pos="42000">
              <a:schemeClr val="accent1">
                <a:lumMod val="40000"/>
                <a:lumOff val="60000"/>
                <a:alpha val="90000"/>
              </a:schemeClr>
            </a:gs>
            <a:gs pos="7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62EC97-3C51-42AC-BDB5-728A79A54011}" type="datetimeFigureOut">
              <a:rPr lang="en-US" smtClean="0"/>
              <a:t>6/26/2022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AD4E9-3735-4352-B279-7BB402722D7D}" type="slidenum">
              <a:rPr lang="en-US" smtClean="0"/>
              <a:t>‹#›</a:t>
            </a:fld>
            <a:endParaRPr lang="en-US"/>
          </a:p>
        </p:txBody>
      </p:sp>
    </p:spTree>
    <p:extLst>
      <p:ext uri="{BB962C8B-B14F-4D97-AF65-F5344CB8AC3E}">
        <p14:creationId xmlns:p14="http://schemas.microsoft.com/office/powerpoint/2010/main" val="43178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Wave 6">
            <a:extLst>
              <a:ext uri="{FF2B5EF4-FFF2-40B4-BE49-F238E27FC236}">
                <a16:creationId xmlns:a16="http://schemas.microsoft.com/office/drawing/2014/main" id="{0B491648-2AA4-47D0-A15B-B564A441D7AC}"/>
              </a:ext>
            </a:extLst>
          </p:cNvPr>
          <p:cNvSpPr/>
          <p:nvPr/>
        </p:nvSpPr>
        <p:spPr>
          <a:xfrm>
            <a:off x="733899" y="189756"/>
            <a:ext cx="10897771" cy="929355"/>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sp useBgFill="1">
        <p:nvSpPr>
          <p:cNvPr id="3" name="Content Placeholder 2"/>
          <p:cNvSpPr>
            <a:spLocks noGrp="1"/>
          </p:cNvSpPr>
          <p:nvPr>
            <p:ph idx="1"/>
          </p:nvPr>
        </p:nvSpPr>
        <p:spPr>
          <a:xfrm>
            <a:off x="838200" y="1344058"/>
            <a:ext cx="10515600" cy="4968607"/>
          </a:xfrm>
        </p:spPr>
        <p:txBody>
          <a:bodyPr>
            <a:normAutofit/>
          </a:bodyPr>
          <a:lstStyle/>
          <a:p>
            <a:pPr marL="0" lvl="0" indent="0" algn="ctr" fontAlgn="base">
              <a:buNone/>
              <a:defRPr/>
            </a:pPr>
            <a:r>
              <a:rPr lang="en-US" sz="4400" b="1" kern="0" dirty="0">
                <a:ln w="6600">
                  <a:solidFill>
                    <a:schemeClr val="accent2"/>
                  </a:solidFill>
                  <a:prstDash val="solid"/>
                </a:ln>
                <a:solidFill>
                  <a:schemeClr val="accent1">
                    <a:lumMod val="75000"/>
                  </a:schemeClr>
                </a:solidFill>
                <a:effectLst>
                  <a:glow rad="101600">
                    <a:srgbClr val="ADC232">
                      <a:alpha val="40000"/>
                    </a:srgbClr>
                  </a:glow>
                  <a:outerShdw dist="38100" dir="2700000" algn="tl" rotWithShape="0">
                    <a:schemeClr val="accent4">
                      <a:lumMod val="40000"/>
                      <a:lumOff val="60000"/>
                    </a:schemeClr>
                  </a:outerShdw>
                  <a:reflection blurRad="6350" stA="55000" endA="50" endPos="85000" dir="5400000" sy="-100000" algn="bl" rotWithShape="0"/>
                </a:effectLst>
                <a:latin typeface="Arial Black" panose="020B0A04020102020204" pitchFamily="34" charset="0"/>
              </a:rPr>
              <a:t>THE PRE-LEGISLATION </a:t>
            </a:r>
          </a:p>
          <a:p>
            <a:pPr marL="0" lvl="0" indent="0" algn="ctr" fontAlgn="base">
              <a:buNone/>
              <a:defRPr/>
            </a:pPr>
            <a:r>
              <a:rPr lang="en-US" sz="4400" b="1" kern="0" dirty="0">
                <a:ln w="6600">
                  <a:solidFill>
                    <a:schemeClr val="accent2"/>
                  </a:solidFill>
                  <a:prstDash val="solid"/>
                </a:ln>
                <a:solidFill>
                  <a:schemeClr val="accent1">
                    <a:lumMod val="75000"/>
                  </a:schemeClr>
                </a:solidFill>
                <a:effectLst>
                  <a:glow rad="101600">
                    <a:srgbClr val="ADC232">
                      <a:alpha val="40000"/>
                    </a:srgbClr>
                  </a:glow>
                  <a:outerShdw dist="38100" dir="2700000" algn="tl" rotWithShape="0">
                    <a:schemeClr val="accent4">
                      <a:lumMod val="40000"/>
                      <a:lumOff val="60000"/>
                    </a:schemeClr>
                  </a:outerShdw>
                  <a:reflection blurRad="6350" stA="55000" endA="50" endPos="85000" dir="5400000" sy="-100000" algn="bl" rotWithShape="0"/>
                </a:effectLst>
                <a:latin typeface="Arial Black" panose="020B0A04020102020204" pitchFamily="34" charset="0"/>
              </a:rPr>
              <a:t>SESSION OF THE </a:t>
            </a:r>
          </a:p>
          <a:p>
            <a:pPr marL="0" lvl="0" indent="0" algn="ctr" fontAlgn="base">
              <a:buNone/>
              <a:defRPr/>
            </a:pPr>
            <a:r>
              <a:rPr lang="en-US" sz="4400" b="1" kern="0" dirty="0">
                <a:ln w="6600">
                  <a:solidFill>
                    <a:schemeClr val="accent2"/>
                  </a:solidFill>
                  <a:prstDash val="solid"/>
                </a:ln>
                <a:solidFill>
                  <a:schemeClr val="accent1">
                    <a:lumMod val="75000"/>
                  </a:schemeClr>
                </a:solidFill>
                <a:effectLst>
                  <a:glow rad="101600">
                    <a:srgbClr val="ADC232">
                      <a:alpha val="40000"/>
                    </a:srgbClr>
                  </a:glow>
                  <a:outerShdw dist="38100" dir="2700000" algn="tl" rotWithShape="0">
                    <a:schemeClr val="accent4">
                      <a:lumMod val="40000"/>
                      <a:lumOff val="60000"/>
                    </a:schemeClr>
                  </a:outerShdw>
                  <a:reflection blurRad="6350" stA="55000" endA="50" endPos="85000" dir="5400000" sy="-100000" algn="bl" rotWithShape="0"/>
                </a:effectLst>
                <a:latin typeface="Arial Black" panose="020B0A04020102020204" pitchFamily="34" charset="0"/>
              </a:rPr>
              <a:t>PUBLIC ELECTIONS BILL 2022</a:t>
            </a:r>
          </a:p>
          <a:p>
            <a:pPr marL="0" lvl="0" indent="0" algn="ctr" fontAlgn="base">
              <a:buNone/>
              <a:defRPr/>
            </a:pPr>
            <a:endParaRPr lang="en-US" b="1" kern="0" dirty="0">
              <a:ln w="6600">
                <a:solidFill>
                  <a:schemeClr val="accent2"/>
                </a:solidFill>
                <a:prstDash val="solid"/>
              </a:ln>
              <a:solidFill>
                <a:schemeClr val="accent1">
                  <a:lumMod val="75000"/>
                </a:schemeClr>
              </a:solidFill>
              <a:effectLst>
                <a:glow rad="101600">
                  <a:srgbClr val="ADC232">
                    <a:alpha val="40000"/>
                  </a:srgbClr>
                </a:glow>
                <a:outerShdw dist="38100" dir="2700000" algn="tl" rotWithShape="0">
                  <a:schemeClr val="accent4">
                    <a:lumMod val="40000"/>
                    <a:lumOff val="60000"/>
                  </a:schemeClr>
                </a:outerShdw>
                <a:reflection blurRad="6350" stA="55000" endA="50" endPos="85000" dir="5400000" sy="-100000" algn="bl" rotWithShape="0"/>
              </a:effectLst>
              <a:latin typeface="Arial Black" panose="020B0A04020102020204" pitchFamily="34" charset="0"/>
            </a:endParaRPr>
          </a:p>
          <a:p>
            <a:pPr marL="0" lvl="0" indent="0" algn="ctr" fontAlgn="base">
              <a:buNone/>
              <a:defRPr/>
            </a:pPr>
            <a:r>
              <a:rPr lang="en-US" b="1" kern="0" dirty="0">
                <a:ln w="6600">
                  <a:solidFill>
                    <a:schemeClr val="accent2"/>
                  </a:solidFill>
                  <a:prstDash val="solid"/>
                </a:ln>
                <a:solidFill>
                  <a:schemeClr val="accent1">
                    <a:lumMod val="75000"/>
                  </a:schemeClr>
                </a:solidFill>
                <a:effectLst>
                  <a:glow rad="101600">
                    <a:srgbClr val="ADC232">
                      <a:alpha val="40000"/>
                    </a:srgbClr>
                  </a:glow>
                  <a:outerShdw dist="38100" dir="2700000" algn="tl" rotWithShape="0">
                    <a:schemeClr val="accent4">
                      <a:lumMod val="40000"/>
                      <a:lumOff val="60000"/>
                    </a:schemeClr>
                  </a:outerShdw>
                  <a:reflection blurRad="6350" stA="55000" endA="50" endPos="85000" dir="5400000" sy="-100000" algn="bl" rotWithShape="0"/>
                </a:effectLst>
                <a:latin typeface="Arial Black" panose="020B0A04020102020204" pitchFamily="34" charset="0"/>
              </a:rPr>
              <a:t>IN THE HOUSE OF PARLIAMENT</a:t>
            </a:r>
          </a:p>
          <a:p>
            <a:pPr marL="0" lvl="0" indent="0" algn="ctr" fontAlgn="base">
              <a:buNone/>
              <a:defRPr/>
            </a:pPr>
            <a:r>
              <a:rPr lang="en-US" b="1" kern="0" dirty="0">
                <a:ln w="6600">
                  <a:solidFill>
                    <a:schemeClr val="accent2"/>
                  </a:solidFill>
                  <a:prstDash val="solid"/>
                </a:ln>
                <a:solidFill>
                  <a:schemeClr val="accent1">
                    <a:lumMod val="75000"/>
                  </a:schemeClr>
                </a:solidFill>
                <a:effectLst>
                  <a:glow rad="101600">
                    <a:srgbClr val="ADC232">
                      <a:alpha val="40000"/>
                    </a:srgbClr>
                  </a:glow>
                  <a:outerShdw dist="38100" dir="2700000" algn="tl" rotWithShape="0">
                    <a:schemeClr val="accent4">
                      <a:lumMod val="40000"/>
                      <a:lumOff val="60000"/>
                    </a:schemeClr>
                  </a:outerShdw>
                  <a:reflection blurRad="6350" stA="55000" endA="50" endPos="85000" dir="5400000" sy="-100000" algn="bl" rotWithShape="0"/>
                </a:effectLst>
                <a:latin typeface="Arial Black" panose="020B0A04020102020204" pitchFamily="34" charset="0"/>
              </a:rPr>
              <a:t>OF THE REPUBLIC OF SIERRA LEONE</a:t>
            </a:r>
          </a:p>
          <a:p>
            <a:pPr marL="0" lvl="0" indent="0" algn="ctr" fontAlgn="base">
              <a:buNone/>
              <a:defRPr/>
            </a:pPr>
            <a:r>
              <a:rPr lang="en-US" sz="2400" b="1" kern="0" dirty="0">
                <a:ln w="6600">
                  <a:solidFill>
                    <a:schemeClr val="accent2"/>
                  </a:solidFill>
                  <a:prstDash val="solid"/>
                </a:ln>
                <a:solidFill>
                  <a:schemeClr val="accent1">
                    <a:lumMod val="75000"/>
                  </a:schemeClr>
                </a:solidFill>
                <a:effectLst>
                  <a:glow rad="101600">
                    <a:srgbClr val="ADC232">
                      <a:alpha val="40000"/>
                    </a:srgbClr>
                  </a:glow>
                  <a:outerShdw dist="38100" dir="2700000" algn="tl" rotWithShape="0">
                    <a:schemeClr val="accent4">
                      <a:lumMod val="40000"/>
                      <a:lumOff val="60000"/>
                    </a:schemeClr>
                  </a:outerShdw>
                  <a:reflection blurRad="6350" stA="55000" endA="50" endPos="85000" dir="5400000" sy="-100000" algn="bl" rotWithShape="0"/>
                </a:effectLst>
                <a:latin typeface="Arial Black" panose="020B0A04020102020204" pitchFamily="34" charset="0"/>
              </a:rPr>
              <a:t>20</a:t>
            </a:r>
            <a:r>
              <a:rPr lang="en-US" sz="2400" b="1" kern="0" baseline="30000" dirty="0">
                <a:ln w="6600">
                  <a:solidFill>
                    <a:schemeClr val="accent2"/>
                  </a:solidFill>
                  <a:prstDash val="solid"/>
                </a:ln>
                <a:solidFill>
                  <a:schemeClr val="accent1">
                    <a:lumMod val="75000"/>
                  </a:schemeClr>
                </a:solidFill>
                <a:effectLst>
                  <a:glow rad="101600">
                    <a:srgbClr val="ADC232">
                      <a:alpha val="40000"/>
                    </a:srgbClr>
                  </a:glow>
                  <a:outerShdw dist="38100" dir="2700000" algn="tl" rotWithShape="0">
                    <a:schemeClr val="accent4">
                      <a:lumMod val="40000"/>
                      <a:lumOff val="60000"/>
                    </a:schemeClr>
                  </a:outerShdw>
                  <a:reflection blurRad="6350" stA="55000" endA="50" endPos="85000" dir="5400000" sy="-100000" algn="bl" rotWithShape="0"/>
                </a:effectLst>
                <a:latin typeface="Arial Black" panose="020B0A04020102020204" pitchFamily="34" charset="0"/>
              </a:rPr>
              <a:t>TH</a:t>
            </a:r>
            <a:r>
              <a:rPr lang="en-US" sz="2400" b="1" kern="0" dirty="0">
                <a:ln w="6600">
                  <a:solidFill>
                    <a:schemeClr val="accent2"/>
                  </a:solidFill>
                  <a:prstDash val="solid"/>
                </a:ln>
                <a:solidFill>
                  <a:schemeClr val="accent1">
                    <a:lumMod val="75000"/>
                  </a:schemeClr>
                </a:solidFill>
                <a:effectLst>
                  <a:glow rad="101600">
                    <a:srgbClr val="ADC232">
                      <a:alpha val="40000"/>
                    </a:srgbClr>
                  </a:glow>
                  <a:outerShdw dist="38100" dir="2700000" algn="tl" rotWithShape="0">
                    <a:schemeClr val="accent4">
                      <a:lumMod val="40000"/>
                      <a:lumOff val="60000"/>
                    </a:schemeClr>
                  </a:outerShdw>
                  <a:reflection blurRad="6350" stA="55000" endA="50" endPos="85000" dir="5400000" sy="-100000" algn="bl" rotWithShape="0"/>
                </a:effectLst>
                <a:latin typeface="Arial Black" panose="020B0A04020102020204" pitchFamily="34" charset="0"/>
              </a:rPr>
              <a:t> JUNE, 2022</a:t>
            </a:r>
          </a:p>
        </p:txBody>
      </p:sp>
      <p:pic>
        <p:nvPicPr>
          <p:cNvPr id="4" name="Picture 1" descr="sl logo"/>
          <p:cNvPicPr>
            <a:picLocks noChangeAspect="1" noChangeArrowheads="1"/>
          </p:cNvPicPr>
          <p:nvPr/>
        </p:nvPicPr>
        <p:blipFill>
          <a:blip r:embed="rId3"/>
          <a:srcRect/>
          <a:stretch>
            <a:fillRect/>
          </a:stretch>
        </p:blipFill>
        <p:spPr bwMode="auto">
          <a:xfrm>
            <a:off x="1128637" y="160620"/>
            <a:ext cx="1193074" cy="995327"/>
          </a:xfrm>
          <a:prstGeom prst="rect">
            <a:avLst/>
          </a:prstGeom>
          <a:noFill/>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22523" y="152920"/>
            <a:ext cx="1123095" cy="977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515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Wave 7">
            <a:extLst>
              <a:ext uri="{FF2B5EF4-FFF2-40B4-BE49-F238E27FC236}">
                <a16:creationId xmlns:a16="http://schemas.microsoft.com/office/drawing/2014/main" id="{0B491648-2AA4-47D0-A15B-B564A441D7AC}"/>
              </a:ext>
            </a:extLst>
          </p:cNvPr>
          <p:cNvSpPr/>
          <p:nvPr/>
        </p:nvSpPr>
        <p:spPr>
          <a:xfrm>
            <a:off x="638363" y="326236"/>
            <a:ext cx="10897771" cy="970301"/>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9" name="Picture 1" descr="sl logo"/>
          <p:cNvPicPr>
            <a:picLocks noChangeAspect="1" noChangeArrowheads="1"/>
          </p:cNvPicPr>
          <p:nvPr/>
        </p:nvPicPr>
        <p:blipFill>
          <a:blip r:embed="rId2"/>
          <a:srcRect/>
          <a:stretch>
            <a:fillRect/>
          </a:stretch>
        </p:blipFill>
        <p:spPr bwMode="auto">
          <a:xfrm>
            <a:off x="480541" y="321816"/>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2185" y="175846"/>
            <a:ext cx="1123095" cy="862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480541" y="1139756"/>
            <a:ext cx="11200597" cy="5632311"/>
          </a:xfrm>
          <a:prstGeom prst="rect">
            <a:avLst/>
          </a:prstGeom>
        </p:spPr>
        <p:txBody>
          <a:bodyPr wrap="square">
            <a:spAutoFit/>
          </a:bodyPr>
          <a:lstStyle/>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145329195"/>
              </p:ext>
            </p:extLst>
          </p:nvPr>
        </p:nvGraphicFramePr>
        <p:xfrm>
          <a:off x="480540" y="1393435"/>
          <a:ext cx="11478848" cy="5079554"/>
        </p:xfrm>
        <a:graphic>
          <a:graphicData uri="http://schemas.openxmlformats.org/drawingml/2006/table">
            <a:tbl>
              <a:tblPr firstRow="1" bandRow="1">
                <a:tableStyleId>{5C22544A-7EE6-4342-B048-85BDC9FD1C3A}</a:tableStyleId>
              </a:tblPr>
              <a:tblGrid>
                <a:gridCol w="6574539">
                  <a:extLst>
                    <a:ext uri="{9D8B030D-6E8A-4147-A177-3AD203B41FA5}">
                      <a16:colId xmlns:a16="http://schemas.microsoft.com/office/drawing/2014/main" val="20000"/>
                    </a:ext>
                  </a:extLst>
                </a:gridCol>
                <a:gridCol w="2197628">
                  <a:extLst>
                    <a:ext uri="{9D8B030D-6E8A-4147-A177-3AD203B41FA5}">
                      <a16:colId xmlns:a16="http://schemas.microsoft.com/office/drawing/2014/main" val="20001"/>
                    </a:ext>
                  </a:extLst>
                </a:gridCol>
                <a:gridCol w="2706681">
                  <a:extLst>
                    <a:ext uri="{9D8B030D-6E8A-4147-A177-3AD203B41FA5}">
                      <a16:colId xmlns:a16="http://schemas.microsoft.com/office/drawing/2014/main" val="20002"/>
                    </a:ext>
                  </a:extLst>
                </a:gridCol>
              </a:tblGrid>
              <a:tr h="5079554">
                <a:tc>
                  <a:txBody>
                    <a:bodyPr/>
                    <a:lstStyle/>
                    <a:p>
                      <a:pPr algn="just"/>
                      <a:r>
                        <a:rPr lang="en-US" sz="2400" u="sng" dirty="0"/>
                        <a:t>Section 76(1)(a):</a:t>
                      </a:r>
                    </a:p>
                    <a:p>
                      <a:pPr algn="just"/>
                      <a:r>
                        <a:rPr lang="en-US" sz="2400" dirty="0"/>
                        <a:t>No person shall be qualified for election as a Member of Parliament—</a:t>
                      </a:r>
                    </a:p>
                    <a:p>
                      <a:pPr algn="just"/>
                      <a:r>
                        <a:rPr lang="en-US" sz="2400" dirty="0"/>
                        <a:t>b. if he is a member of any Commission established under this Constitution, or a member of the Armed Forces of the Republic, or a public officer, or an employee of a Public Corporation established by an Act of Parliament, or has been such a member, officer or employee within </a:t>
                      </a:r>
                      <a:r>
                        <a:rPr lang="en-US" sz="2400" u="sng" dirty="0"/>
                        <a:t>twelve months prior to the date </a:t>
                      </a:r>
                      <a:r>
                        <a:rPr lang="en-US" sz="2400" dirty="0"/>
                        <a:t>on which he seeks to be elected to Parliament; or</a:t>
                      </a:r>
                    </a:p>
                  </a:txBody>
                  <a:tcPr/>
                </a:tc>
                <a:tc>
                  <a:txBody>
                    <a:bodyPr/>
                    <a:lstStyle/>
                    <a:p>
                      <a:pPr algn="just"/>
                      <a:r>
                        <a:rPr lang="en-US" sz="2400" u="sng" dirty="0"/>
                        <a:t>Issue:</a:t>
                      </a:r>
                    </a:p>
                    <a:p>
                      <a:pPr algn="just"/>
                      <a:endParaRPr lang="en-US" sz="2400" u="sng" dirty="0"/>
                    </a:p>
                    <a:p>
                      <a:pPr algn="just"/>
                      <a:r>
                        <a:rPr lang="en-US" sz="2400" dirty="0"/>
                        <a:t>The</a:t>
                      </a:r>
                      <a:r>
                        <a:rPr lang="en-US" sz="2400" baseline="0" dirty="0"/>
                        <a:t> 12 months resignation period for civil servants and public officials to contest Presidential and general elections</a:t>
                      </a:r>
                      <a:r>
                        <a:rPr lang="en-US" sz="2400" dirty="0"/>
                        <a:t>.</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sng"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t>To</a:t>
                      </a:r>
                      <a:r>
                        <a:rPr lang="en-US" sz="2400" baseline="0" dirty="0"/>
                        <a:t> reduce the resignation period to contest public elections from 12 months to 6 months for general elections</a:t>
                      </a:r>
                      <a:endParaRPr lang="en-US" sz="2400" dirty="0"/>
                    </a:p>
                    <a:p>
                      <a:pPr algn="just"/>
                      <a:endParaRPr lang="en-US" sz="24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603367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descr="sl logo"/>
          <p:cNvPicPr>
            <a:picLocks noChangeAspect="1" noChangeArrowheads="1"/>
          </p:cNvPicPr>
          <p:nvPr/>
        </p:nvPicPr>
        <p:blipFill>
          <a:blip r:embed="rId2"/>
          <a:srcRect/>
          <a:stretch>
            <a:fillRect/>
          </a:stretch>
        </p:blipFill>
        <p:spPr bwMode="auto">
          <a:xfrm>
            <a:off x="1432011" y="365125"/>
            <a:ext cx="1193074" cy="809899"/>
          </a:xfrm>
          <a:prstGeom prst="rect">
            <a:avLst/>
          </a:prstGeom>
          <a:noFill/>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2185" y="175846"/>
            <a:ext cx="1123095" cy="862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3">
            <a:extLst>
              <a:ext uri="{FF2B5EF4-FFF2-40B4-BE49-F238E27FC236}">
                <a16:creationId xmlns:a16="http://schemas.microsoft.com/office/drawing/2014/main" id="{0B491648-2AA4-47D0-A15B-B564A441D7AC}"/>
              </a:ext>
            </a:extLst>
          </p:cNvPr>
          <p:cNvSpPr>
            <a:spLocks noGrp="1"/>
          </p:cNvSpPr>
          <p:nvPr>
            <p:ph type="title"/>
          </p:nvPr>
        </p:nvSpPr>
        <p:spPr>
          <a:xfrm>
            <a:off x="395416" y="365125"/>
            <a:ext cx="11590638" cy="6300370"/>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500" b="1"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br>
              <a:rPr lang="en-GB" sz="2500" b="1"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500" b="1"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500" b="1"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500" b="1"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500" b="1"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r>
              <a:rPr lang="en-GB" sz="3200" b="1" u="sng"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PROPOSED</a:t>
            </a:r>
            <a:br>
              <a:rPr lang="en-GB" sz="32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r>
              <a:rPr lang="en-GB" sz="3200" b="1"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STATUTORY AMENDMENTS:</a:t>
            </a:r>
            <a:br>
              <a:rPr lang="en-GB" sz="3200" b="1"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r>
              <a:rPr lang="en-GB" sz="3200" b="1"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THE PUBLIC ELECTIONS ACT, 2012.</a:t>
            </a:r>
            <a:br>
              <a:rPr lang="en-GB" sz="3200" b="1"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3200" b="1"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3200" b="1" u="sng"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3200" b="1" u="sng"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3200" b="1" u="sng"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3200" b="1" u="sng"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endParaRPr lang="en-GB" sz="3200" b="1" u="sng"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p:txBody>
      </p:sp>
    </p:spTree>
    <p:extLst>
      <p:ext uri="{BB962C8B-B14F-4D97-AF65-F5344CB8AC3E}">
        <p14:creationId xmlns:p14="http://schemas.microsoft.com/office/powerpoint/2010/main" val="2230004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Wave 7">
            <a:extLst>
              <a:ext uri="{FF2B5EF4-FFF2-40B4-BE49-F238E27FC236}">
                <a16:creationId xmlns:a16="http://schemas.microsoft.com/office/drawing/2014/main" id="{0B491648-2AA4-47D0-A15B-B564A441D7AC}"/>
              </a:ext>
            </a:extLst>
          </p:cNvPr>
          <p:cNvSpPr/>
          <p:nvPr/>
        </p:nvSpPr>
        <p:spPr>
          <a:xfrm>
            <a:off x="583771" y="230700"/>
            <a:ext cx="10897771" cy="970301"/>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9" name="Picture 1" descr="sl logo"/>
          <p:cNvPicPr>
            <a:picLocks noChangeAspect="1" noChangeArrowheads="1"/>
          </p:cNvPicPr>
          <p:nvPr/>
        </p:nvPicPr>
        <p:blipFill>
          <a:blip r:embed="rId2"/>
          <a:srcRect/>
          <a:stretch>
            <a:fillRect/>
          </a:stretch>
        </p:blipFill>
        <p:spPr bwMode="auto">
          <a:xfrm>
            <a:off x="644317" y="321816"/>
            <a:ext cx="1193074" cy="809899"/>
          </a:xfrm>
          <a:prstGeom prst="rect">
            <a:avLst/>
          </a:prstGeom>
          <a:noFill/>
        </p:spPr>
      </p:pic>
      <p:sp>
        <p:nvSpPr>
          <p:cNvPr id="2" name="Rectangle 1"/>
          <p:cNvSpPr/>
          <p:nvPr/>
        </p:nvSpPr>
        <p:spPr>
          <a:xfrm>
            <a:off x="764072" y="1258773"/>
            <a:ext cx="10582216" cy="4832092"/>
          </a:xfrm>
          <a:prstGeom prst="rect">
            <a:avLst/>
          </a:prstGeom>
        </p:spPr>
        <p:txBody>
          <a:bodyPr wrap="square">
            <a:spAutoFit/>
          </a:bodyPr>
          <a:lstStyle/>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a:p>
            <a:endParaRPr lang="en-US" sz="1400" b="1" dirty="0">
              <a:solidFill>
                <a:schemeClr val="accent2"/>
              </a:solidFill>
              <a:latin typeface="Bookman Old Style" panose="02050604050505020204" pitchFamily="18" charset="0"/>
              <a:ea typeface="Malgun Gothic" panose="020B0503020000020004" pitchFamily="34" charset="-127"/>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8665" y="312444"/>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 5"/>
          <p:cNvGraphicFramePr>
            <a:graphicFrameLocks noGrp="1"/>
          </p:cNvGraphicFramePr>
          <p:nvPr>
            <p:extLst>
              <p:ext uri="{D42A27DB-BD31-4B8C-83A1-F6EECF244321}">
                <p14:modId xmlns:p14="http://schemas.microsoft.com/office/powerpoint/2010/main" val="1111692442"/>
              </p:ext>
            </p:extLst>
          </p:nvPr>
        </p:nvGraphicFramePr>
        <p:xfrm>
          <a:off x="336884" y="1393435"/>
          <a:ext cx="11598441" cy="5079554"/>
        </p:xfrm>
        <a:graphic>
          <a:graphicData uri="http://schemas.openxmlformats.org/drawingml/2006/table">
            <a:tbl>
              <a:tblPr firstRow="1" bandRow="1">
                <a:tableStyleId>{5C22544A-7EE6-4342-B048-85BDC9FD1C3A}</a:tableStyleId>
              </a:tblPr>
              <a:tblGrid>
                <a:gridCol w="5513956">
                  <a:extLst>
                    <a:ext uri="{9D8B030D-6E8A-4147-A177-3AD203B41FA5}">
                      <a16:colId xmlns:a16="http://schemas.microsoft.com/office/drawing/2014/main" val="20000"/>
                    </a:ext>
                  </a:extLst>
                </a:gridCol>
                <a:gridCol w="2822699">
                  <a:extLst>
                    <a:ext uri="{9D8B030D-6E8A-4147-A177-3AD203B41FA5}">
                      <a16:colId xmlns:a16="http://schemas.microsoft.com/office/drawing/2014/main" val="20001"/>
                    </a:ext>
                  </a:extLst>
                </a:gridCol>
                <a:gridCol w="3261786">
                  <a:extLst>
                    <a:ext uri="{9D8B030D-6E8A-4147-A177-3AD203B41FA5}">
                      <a16:colId xmlns:a16="http://schemas.microsoft.com/office/drawing/2014/main" val="20002"/>
                    </a:ext>
                  </a:extLst>
                </a:gridCol>
              </a:tblGrid>
              <a:tr h="5079554">
                <a:tc>
                  <a:txBody>
                    <a:bodyPr/>
                    <a:lstStyle/>
                    <a:p>
                      <a:pPr algn="just"/>
                      <a:r>
                        <a:rPr lang="en-US" sz="3200" u="sng" dirty="0"/>
                        <a:t>Section 1:</a:t>
                      </a:r>
                    </a:p>
                    <a:p>
                      <a:pPr marL="457200" indent="-457200" algn="just">
                        <a:buAutoNum type="alphaLcParenBoth"/>
                      </a:pPr>
                      <a:r>
                        <a:rPr lang="en-US" sz="3200" u="none" dirty="0"/>
                        <a:t>Regional Returning Officer;</a:t>
                      </a:r>
                    </a:p>
                    <a:p>
                      <a:pPr marL="457200" indent="-457200" algn="just">
                        <a:buAutoNum type="alphaLcParenBoth"/>
                      </a:pPr>
                      <a:r>
                        <a:rPr lang="en-US" sz="3200" u="none" dirty="0"/>
                        <a:t>District</a:t>
                      </a:r>
                      <a:r>
                        <a:rPr lang="en-US" sz="3200" u="none" baseline="0" dirty="0"/>
                        <a:t> Returning Officer;</a:t>
                      </a:r>
                    </a:p>
                    <a:p>
                      <a:pPr marL="457200" indent="-457200" algn="just">
                        <a:buAutoNum type="alphaLcParenBoth"/>
                      </a:pPr>
                      <a:r>
                        <a:rPr lang="en-US" sz="3200" u="none" baseline="0" dirty="0"/>
                        <a:t>Polling Centre;</a:t>
                      </a:r>
                    </a:p>
                    <a:p>
                      <a:pPr marL="457200" indent="-457200" algn="just">
                        <a:buAutoNum type="alphaLcParenBoth"/>
                      </a:pPr>
                      <a:r>
                        <a:rPr lang="en-US" sz="3200" u="none" baseline="0" dirty="0"/>
                        <a:t>Registration Centre; and </a:t>
                      </a:r>
                    </a:p>
                    <a:p>
                      <a:pPr marL="457200" indent="-457200" algn="just">
                        <a:buAutoNum type="alphaLcParenBoth"/>
                      </a:pPr>
                      <a:r>
                        <a:rPr lang="en-US" sz="3200" u="none" baseline="0" dirty="0"/>
                        <a:t>Polling Centre Manager</a:t>
                      </a:r>
                    </a:p>
                    <a:p>
                      <a:pPr marL="0" indent="0" algn="just">
                        <a:buNone/>
                      </a:pPr>
                      <a:endParaRPr lang="en-US" sz="3200" u="sng" dirty="0"/>
                    </a:p>
                  </a:txBody>
                  <a:tcPr/>
                </a:tc>
                <a:tc>
                  <a:txBody>
                    <a:bodyPr/>
                    <a:lstStyle/>
                    <a:p>
                      <a:pPr algn="just"/>
                      <a:r>
                        <a:rPr lang="en-US" sz="3200" u="sng" dirty="0"/>
                        <a:t>Issue:</a:t>
                      </a:r>
                    </a:p>
                    <a:p>
                      <a:pPr algn="just"/>
                      <a:r>
                        <a:rPr lang="en-US" sz="3200" u="none" dirty="0"/>
                        <a:t>These titles or</a:t>
                      </a:r>
                      <a:r>
                        <a:rPr lang="en-US" sz="3200" u="none" baseline="0" dirty="0"/>
                        <a:t> names were not included in the Interpretation Section of the existing Act.</a:t>
                      </a:r>
                      <a:endParaRPr lang="en-US" sz="3200" u="none" dirty="0"/>
                    </a:p>
                    <a:p>
                      <a:pPr algn="just"/>
                      <a:endParaRPr lang="en-US" sz="3200" u="sng"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32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3200" u="none" dirty="0"/>
                        <a:t>To include these titles or names</a:t>
                      </a:r>
                      <a:r>
                        <a:rPr lang="en-US" sz="3200" u="none" baseline="0" dirty="0"/>
                        <a:t> to the Interpretation Section of the would be Act.</a:t>
                      </a:r>
                      <a:endParaRPr lang="en-US" sz="3200" u="none" dirty="0"/>
                    </a:p>
                    <a:p>
                      <a:pPr algn="just"/>
                      <a:endParaRPr lang="en-US" sz="32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72723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Wave 7">
            <a:extLst>
              <a:ext uri="{FF2B5EF4-FFF2-40B4-BE49-F238E27FC236}">
                <a16:creationId xmlns:a16="http://schemas.microsoft.com/office/drawing/2014/main" id="{0B491648-2AA4-47D0-A15B-B564A441D7AC}"/>
              </a:ext>
            </a:extLst>
          </p:cNvPr>
          <p:cNvSpPr/>
          <p:nvPr/>
        </p:nvSpPr>
        <p:spPr>
          <a:xfrm>
            <a:off x="556475" y="189756"/>
            <a:ext cx="10897771" cy="970301"/>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9" name="Picture 1" descr="sl logo"/>
          <p:cNvPicPr>
            <a:picLocks noChangeAspect="1" noChangeArrowheads="1"/>
          </p:cNvPicPr>
          <p:nvPr/>
        </p:nvPicPr>
        <p:blipFill>
          <a:blip r:embed="rId2"/>
          <a:srcRect/>
          <a:stretch>
            <a:fillRect/>
          </a:stretch>
        </p:blipFill>
        <p:spPr bwMode="auto">
          <a:xfrm>
            <a:off x="644317" y="133052"/>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20425" y="216908"/>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Table 2"/>
          <p:cNvGraphicFramePr>
            <a:graphicFrameLocks noGrp="1"/>
          </p:cNvGraphicFramePr>
          <p:nvPr>
            <p:extLst>
              <p:ext uri="{D42A27DB-BD31-4B8C-83A1-F6EECF244321}">
                <p14:modId xmlns:p14="http://schemas.microsoft.com/office/powerpoint/2010/main" val="888862058"/>
              </p:ext>
            </p:extLst>
          </p:nvPr>
        </p:nvGraphicFramePr>
        <p:xfrm>
          <a:off x="513336" y="1296219"/>
          <a:ext cx="11123466" cy="5429434"/>
        </p:xfrm>
        <a:graphic>
          <a:graphicData uri="http://schemas.openxmlformats.org/drawingml/2006/table">
            <a:tbl>
              <a:tblPr firstRow="1" bandRow="1">
                <a:tableStyleId>{5C22544A-7EE6-4342-B048-85BDC9FD1C3A}</a:tableStyleId>
              </a:tblPr>
              <a:tblGrid>
                <a:gridCol w="4467738">
                  <a:extLst>
                    <a:ext uri="{9D8B030D-6E8A-4147-A177-3AD203B41FA5}">
                      <a16:colId xmlns:a16="http://schemas.microsoft.com/office/drawing/2014/main" val="20000"/>
                    </a:ext>
                  </a:extLst>
                </a:gridCol>
                <a:gridCol w="3527518">
                  <a:extLst>
                    <a:ext uri="{9D8B030D-6E8A-4147-A177-3AD203B41FA5}">
                      <a16:colId xmlns:a16="http://schemas.microsoft.com/office/drawing/2014/main" val="20001"/>
                    </a:ext>
                  </a:extLst>
                </a:gridCol>
                <a:gridCol w="3128210">
                  <a:extLst>
                    <a:ext uri="{9D8B030D-6E8A-4147-A177-3AD203B41FA5}">
                      <a16:colId xmlns:a16="http://schemas.microsoft.com/office/drawing/2014/main" val="20002"/>
                    </a:ext>
                  </a:extLst>
                </a:gridCol>
              </a:tblGrid>
              <a:tr h="5429434">
                <a:tc>
                  <a:txBody>
                    <a:bodyPr/>
                    <a:lstStyle/>
                    <a:p>
                      <a:pPr algn="just"/>
                      <a:r>
                        <a:rPr lang="en-US" sz="2500" u="sng" dirty="0"/>
                        <a:t>Section 9(1):</a:t>
                      </a:r>
                    </a:p>
                    <a:p>
                      <a:pPr marL="0" indent="0" algn="just">
                        <a:buNone/>
                      </a:pPr>
                      <a:r>
                        <a:rPr lang="en-US" sz="2500" u="none" dirty="0"/>
                        <a:t>The Electoral Commission shall have an Executive Secretary and such other staff as may be required for the efficient discharge of the functions of the Commission.</a:t>
                      </a:r>
                    </a:p>
                    <a:p>
                      <a:pPr marL="0" indent="0" algn="just">
                        <a:buNone/>
                      </a:pPr>
                      <a:endParaRPr lang="en-US" sz="2500" u="sng" dirty="0"/>
                    </a:p>
                  </a:txBody>
                  <a:tcPr/>
                </a:tc>
                <a:tc>
                  <a:txBody>
                    <a:bodyPr/>
                    <a:lstStyle/>
                    <a:p>
                      <a:pPr algn="just"/>
                      <a:r>
                        <a:rPr lang="en-US" sz="2500" u="sng" dirty="0"/>
                        <a:t>Issue:</a:t>
                      </a:r>
                    </a:p>
                    <a:p>
                      <a:pPr algn="just"/>
                      <a:r>
                        <a:rPr lang="en-US" sz="2500" u="none" dirty="0"/>
                        <a:t>This Act did not provide for the Executive Secretary to be a ‘</a:t>
                      </a:r>
                      <a:r>
                        <a:rPr lang="en-US" sz="2500" u="sng" dirty="0"/>
                        <a:t>Vote Controller</a:t>
                      </a:r>
                      <a:r>
                        <a:rPr lang="en-US" sz="2500" u="none" dirty="0"/>
                        <a:t>’.</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500" u="none"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500" u="none" dirty="0"/>
                        <a:t>EC approved</a:t>
                      </a:r>
                      <a:r>
                        <a:rPr lang="en-US" sz="2500" u="none" baseline="0" dirty="0"/>
                        <a:t> for the ES to be the Vote Controller</a:t>
                      </a:r>
                      <a:r>
                        <a:rPr lang="en-US" sz="2500" u="none" dirty="0"/>
                        <a:t>.</a:t>
                      </a:r>
                      <a:r>
                        <a:rPr lang="en-US" sz="2500" u="none" baseline="0" dirty="0"/>
                        <a:t> </a:t>
                      </a:r>
                      <a:endParaRPr lang="en-US" sz="2500" u="sng"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5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r>
                        <a:rPr lang="en-GB" sz="2500" b="1" kern="1200" dirty="0">
                          <a:solidFill>
                            <a:schemeClr val="lt1"/>
                          </a:solidFill>
                          <a:effectLst/>
                          <a:latin typeface="+mn-lt"/>
                          <a:ea typeface="+mn-ea"/>
                          <a:cs typeface="+mn-cs"/>
                        </a:rPr>
                        <a:t>9(2): The Executive Secretary shall be the vote controller of the EC and shall be responsible for -</a:t>
                      </a:r>
                      <a:endParaRPr lang="en-US" sz="2500" b="1" kern="1200" dirty="0">
                        <a:solidFill>
                          <a:schemeClr val="lt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500" u="sng"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02422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8365"/>
            <a:ext cx="10515600" cy="1051301"/>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5" name="Picture 1" descr="sl logo"/>
          <p:cNvPicPr>
            <a:picLocks noChangeAspect="1" noChangeArrowheads="1"/>
          </p:cNvPicPr>
          <p:nvPr/>
        </p:nvPicPr>
        <p:blipFill>
          <a:blip r:embed="rId2"/>
          <a:srcRect/>
          <a:stretch>
            <a:fillRect/>
          </a:stretch>
        </p:blipFill>
        <p:spPr bwMode="auto">
          <a:xfrm>
            <a:off x="644317" y="184568"/>
            <a:ext cx="1193074" cy="809899"/>
          </a:xfrm>
          <a:prstGeom prst="rect">
            <a:avLst/>
          </a:prstGeom>
          <a:noFill/>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Table 6"/>
          <p:cNvGraphicFramePr>
            <a:graphicFrameLocks noGrp="1"/>
          </p:cNvGraphicFramePr>
          <p:nvPr>
            <p:extLst>
              <p:ext uri="{D42A27DB-BD31-4B8C-83A1-F6EECF244321}">
                <p14:modId xmlns:p14="http://schemas.microsoft.com/office/powerpoint/2010/main" val="3707773342"/>
              </p:ext>
            </p:extLst>
          </p:nvPr>
        </p:nvGraphicFramePr>
        <p:xfrm>
          <a:off x="385011" y="1344355"/>
          <a:ext cx="11526253" cy="5297075"/>
        </p:xfrm>
        <a:graphic>
          <a:graphicData uri="http://schemas.openxmlformats.org/drawingml/2006/table">
            <a:tbl>
              <a:tblPr firstRow="1" bandRow="1">
                <a:tableStyleId>{5C22544A-7EE6-4342-B048-85BDC9FD1C3A}</a:tableStyleId>
              </a:tblPr>
              <a:tblGrid>
                <a:gridCol w="4185850">
                  <a:extLst>
                    <a:ext uri="{9D8B030D-6E8A-4147-A177-3AD203B41FA5}">
                      <a16:colId xmlns:a16="http://schemas.microsoft.com/office/drawing/2014/main" val="20000"/>
                    </a:ext>
                  </a:extLst>
                </a:gridCol>
                <a:gridCol w="3682802">
                  <a:extLst>
                    <a:ext uri="{9D8B030D-6E8A-4147-A177-3AD203B41FA5}">
                      <a16:colId xmlns:a16="http://schemas.microsoft.com/office/drawing/2014/main" val="20001"/>
                    </a:ext>
                  </a:extLst>
                </a:gridCol>
                <a:gridCol w="3657601">
                  <a:extLst>
                    <a:ext uri="{9D8B030D-6E8A-4147-A177-3AD203B41FA5}">
                      <a16:colId xmlns:a16="http://schemas.microsoft.com/office/drawing/2014/main" val="20002"/>
                    </a:ext>
                  </a:extLst>
                </a:gridCol>
              </a:tblGrid>
              <a:tr h="5297075">
                <a:tc>
                  <a:txBody>
                    <a:bodyPr/>
                    <a:lstStyle/>
                    <a:p>
                      <a:r>
                        <a:rPr lang="en-US" sz="2800" u="sng" dirty="0"/>
                        <a:t>Section 12(2)(e):</a:t>
                      </a:r>
                    </a:p>
                    <a:p>
                      <a:endParaRPr lang="en-US" sz="2800" dirty="0"/>
                    </a:p>
                    <a:p>
                      <a:r>
                        <a:rPr lang="en-US" sz="2800" dirty="0"/>
                        <a:t>The Register of Voters shall contain, but shall not be limited to the following particulars:–</a:t>
                      </a:r>
                    </a:p>
                    <a:p>
                      <a:r>
                        <a:rPr lang="en-US" sz="2800" dirty="0"/>
                        <a:t>(e) the voter’s signature and thumbprint</a:t>
                      </a:r>
                    </a:p>
                  </a:txBody>
                  <a:tcPr/>
                </a:tc>
                <a:tc>
                  <a:txBody>
                    <a:bodyPr/>
                    <a:lstStyle/>
                    <a:p>
                      <a:r>
                        <a:rPr lang="en-US" sz="2800" u="sng" dirty="0"/>
                        <a:t>Issue:</a:t>
                      </a:r>
                    </a:p>
                    <a:p>
                      <a:r>
                        <a:rPr lang="en-US" sz="2800" dirty="0"/>
                        <a:t>This</a:t>
                      </a:r>
                      <a:r>
                        <a:rPr lang="en-US" sz="2800" baseline="0" dirty="0"/>
                        <a:t> </a:t>
                      </a:r>
                      <a:r>
                        <a:rPr lang="en-US" sz="2800" dirty="0"/>
                        <a:t>subsection provides for "</a:t>
                      </a:r>
                      <a:r>
                        <a:rPr lang="en-US" sz="2800" u="sng" dirty="0"/>
                        <a:t>Voter's Signature AND Thumbprint</a:t>
                      </a:r>
                      <a:r>
                        <a:rPr lang="en-US" sz="2800" dirty="0"/>
                        <a:t>.“</a:t>
                      </a:r>
                    </a:p>
                    <a:p>
                      <a:endParaRPr lang="en-US" sz="2800" dirty="0"/>
                    </a:p>
                    <a:p>
                      <a:r>
                        <a:rPr lang="en-US" sz="2800" dirty="0"/>
                        <a:t>Also</a:t>
                      </a:r>
                      <a:r>
                        <a:rPr lang="en-US" sz="2800" baseline="0" dirty="0"/>
                        <a:t> to add the ‘NIN’ to the Register of Voters.</a:t>
                      </a:r>
                      <a:endParaRPr lang="en-US" sz="2800" dirty="0"/>
                    </a:p>
                    <a:p>
                      <a:pPr algn="just"/>
                      <a:endParaRPr lang="en-US" sz="2800" u="sng" dirty="0"/>
                    </a:p>
                  </a:txBody>
                  <a:tcPr/>
                </a:tc>
                <a:tc>
                  <a:txBody>
                    <a:bodyPr/>
                    <a:lstStyle/>
                    <a:p>
                      <a:r>
                        <a:rPr lang="en-US" sz="2800" u="sng" dirty="0"/>
                        <a:t>Proposed Amendment:</a:t>
                      </a:r>
                    </a:p>
                    <a:p>
                      <a:r>
                        <a:rPr lang="en-US" sz="2800" dirty="0"/>
                        <a:t>13(1)(a): provides for the NIN;</a:t>
                      </a:r>
                    </a:p>
                    <a:p>
                      <a:endParaRPr lang="en-US" sz="2800" dirty="0"/>
                    </a:p>
                    <a:p>
                      <a:r>
                        <a:rPr lang="en-US" sz="2800" dirty="0"/>
                        <a:t>13(1)(d):  amend to </a:t>
                      </a:r>
                      <a:r>
                        <a:rPr lang="en-US" sz="2800" baseline="0" dirty="0"/>
                        <a:t>read ‘</a:t>
                      </a:r>
                      <a:r>
                        <a:rPr lang="en-US" sz="2800" dirty="0"/>
                        <a:t>Voter’s Signature OR Thumbprint’ ... </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536424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40262"/>
            <a:ext cx="10515600" cy="1066632"/>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1366666536"/>
              </p:ext>
            </p:extLst>
          </p:nvPr>
        </p:nvGraphicFramePr>
        <p:xfrm>
          <a:off x="469233" y="1167062"/>
          <a:ext cx="11261556" cy="5414209"/>
        </p:xfrm>
        <a:graphic>
          <a:graphicData uri="http://schemas.openxmlformats.org/drawingml/2006/table">
            <a:tbl>
              <a:tblPr firstRow="1" bandRow="1">
                <a:tableStyleId>{5C22544A-7EE6-4342-B048-85BDC9FD1C3A}</a:tableStyleId>
              </a:tblPr>
              <a:tblGrid>
                <a:gridCol w="4788567">
                  <a:extLst>
                    <a:ext uri="{9D8B030D-6E8A-4147-A177-3AD203B41FA5}">
                      <a16:colId xmlns:a16="http://schemas.microsoft.com/office/drawing/2014/main" val="20000"/>
                    </a:ext>
                  </a:extLst>
                </a:gridCol>
                <a:gridCol w="3404937">
                  <a:extLst>
                    <a:ext uri="{9D8B030D-6E8A-4147-A177-3AD203B41FA5}">
                      <a16:colId xmlns:a16="http://schemas.microsoft.com/office/drawing/2014/main" val="20001"/>
                    </a:ext>
                  </a:extLst>
                </a:gridCol>
                <a:gridCol w="3068052">
                  <a:extLst>
                    <a:ext uri="{9D8B030D-6E8A-4147-A177-3AD203B41FA5}">
                      <a16:colId xmlns:a16="http://schemas.microsoft.com/office/drawing/2014/main" val="20002"/>
                    </a:ext>
                  </a:extLst>
                </a:gridCol>
              </a:tblGrid>
              <a:tr h="5414209">
                <a:tc>
                  <a:txBody>
                    <a:bodyPr/>
                    <a:lstStyle/>
                    <a:p>
                      <a:pPr algn="just"/>
                      <a:r>
                        <a:rPr lang="en-US" sz="2800" u="sng" dirty="0"/>
                        <a:t>Section 18:</a:t>
                      </a:r>
                    </a:p>
                    <a:p>
                      <a:pPr algn="just"/>
                      <a:endParaRPr lang="en-US" sz="2800" u="sng" dirty="0"/>
                    </a:p>
                    <a:p>
                      <a:pPr algn="just"/>
                      <a:r>
                        <a:rPr lang="en-US" sz="2800" dirty="0"/>
                        <a:t>Notwithstanding anything to the contrary in this Act, the Electoral Commission may make provision for the registration outside Sierra Leone of non-resident citizens of Sierra Leone who may wish to be registered as voters</a:t>
                      </a:r>
                    </a:p>
                  </a:txBody>
                  <a:tcPr/>
                </a:tc>
                <a:tc>
                  <a:txBody>
                    <a:bodyPr/>
                    <a:lstStyle/>
                    <a:p>
                      <a:pPr algn="just"/>
                      <a:r>
                        <a:rPr lang="en-US" sz="2800" u="sng" dirty="0"/>
                        <a:t>Issue:</a:t>
                      </a:r>
                    </a:p>
                    <a:p>
                      <a:pPr algn="just"/>
                      <a:endParaRPr lang="en-US" sz="2800" u="sng" dirty="0"/>
                    </a:p>
                    <a:p>
                      <a:pPr algn="just"/>
                      <a:r>
                        <a:rPr lang="en-US" sz="2800" u="none" dirty="0"/>
                        <a:t>It was also noted that there was no law on Diaspora voting. The only law was on ‘Registration Outside Sierra Leone’.</a:t>
                      </a:r>
                    </a:p>
                  </a:txBody>
                  <a:tcPr/>
                </a:tc>
                <a:tc>
                  <a:txBody>
                    <a:bodyPr/>
                    <a:lstStyle/>
                    <a:p>
                      <a:pPr algn="just"/>
                      <a:r>
                        <a:rPr lang="en-US" sz="2800" u="sng" dirty="0"/>
                        <a:t>Proposed Amendment:</a:t>
                      </a:r>
                    </a:p>
                    <a:p>
                      <a:pPr algn="just"/>
                      <a:endParaRPr lang="en-US" sz="2800" u="sng" dirty="0"/>
                    </a:p>
                    <a:p>
                      <a:pPr algn="just"/>
                      <a:r>
                        <a:rPr lang="en-US" sz="2800" dirty="0"/>
                        <a:t>To amend this section to provide for diaspora voting and the drafting of a detail regulation on same,</a:t>
                      </a:r>
                      <a:r>
                        <a:rPr lang="en-US" sz="2800" baseline="0" dirty="0"/>
                        <a:t> where applicable.</a:t>
                      </a:r>
                      <a:r>
                        <a:rPr lang="en-US" sz="2800" dirty="0"/>
                        <a:t> </a:t>
                      </a:r>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644317" y="184568"/>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0585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a:extLst>
              <a:ext uri="{FF2B5EF4-FFF2-40B4-BE49-F238E27FC236}">
                <a16:creationId xmlns:a16="http://schemas.microsoft.com/office/drawing/2014/main" id="{0B491648-2AA4-47D0-A15B-B564A441D7AC}"/>
              </a:ext>
            </a:extLst>
          </p:cNvPr>
          <p:cNvSpPr>
            <a:spLocks noGrp="1"/>
          </p:cNvSpPr>
          <p:nvPr>
            <p:ph type="title"/>
          </p:nvPr>
        </p:nvSpPr>
        <p:spPr>
          <a:xfrm>
            <a:off x="790072" y="112454"/>
            <a:ext cx="10515600" cy="1066632"/>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11" name="Picture 1" descr="sl logo"/>
          <p:cNvPicPr>
            <a:picLocks noChangeAspect="1" noChangeArrowheads="1"/>
          </p:cNvPicPr>
          <p:nvPr/>
        </p:nvPicPr>
        <p:blipFill>
          <a:blip r:embed="rId2"/>
          <a:srcRect/>
          <a:stretch>
            <a:fillRect/>
          </a:stretch>
        </p:blipFill>
        <p:spPr bwMode="auto">
          <a:xfrm>
            <a:off x="836830" y="178457"/>
            <a:ext cx="1193074" cy="809899"/>
          </a:xfrm>
          <a:prstGeom prst="rect">
            <a:avLst/>
          </a:prstGeom>
          <a:noFill/>
        </p:spPr>
      </p:pic>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3" name="Table 12"/>
          <p:cNvGraphicFramePr>
            <a:graphicFrameLocks noGrp="1"/>
          </p:cNvGraphicFramePr>
          <p:nvPr>
            <p:extLst>
              <p:ext uri="{D42A27DB-BD31-4B8C-83A1-F6EECF244321}">
                <p14:modId xmlns:p14="http://schemas.microsoft.com/office/powerpoint/2010/main" val="2210543579"/>
              </p:ext>
            </p:extLst>
          </p:nvPr>
        </p:nvGraphicFramePr>
        <p:xfrm>
          <a:off x="457201" y="1263311"/>
          <a:ext cx="11189368" cy="5317966"/>
        </p:xfrm>
        <a:graphic>
          <a:graphicData uri="http://schemas.openxmlformats.org/drawingml/2006/table">
            <a:tbl>
              <a:tblPr firstRow="1" bandRow="1">
                <a:tableStyleId>{5C22544A-7EE6-4342-B048-85BDC9FD1C3A}</a:tableStyleId>
              </a:tblPr>
              <a:tblGrid>
                <a:gridCol w="4267494">
                  <a:extLst>
                    <a:ext uri="{9D8B030D-6E8A-4147-A177-3AD203B41FA5}">
                      <a16:colId xmlns:a16="http://schemas.microsoft.com/office/drawing/2014/main" val="20000"/>
                    </a:ext>
                  </a:extLst>
                </a:gridCol>
                <a:gridCol w="4160806">
                  <a:extLst>
                    <a:ext uri="{9D8B030D-6E8A-4147-A177-3AD203B41FA5}">
                      <a16:colId xmlns:a16="http://schemas.microsoft.com/office/drawing/2014/main" val="20001"/>
                    </a:ext>
                  </a:extLst>
                </a:gridCol>
                <a:gridCol w="2761068">
                  <a:extLst>
                    <a:ext uri="{9D8B030D-6E8A-4147-A177-3AD203B41FA5}">
                      <a16:colId xmlns:a16="http://schemas.microsoft.com/office/drawing/2014/main" val="20002"/>
                    </a:ext>
                  </a:extLst>
                </a:gridCol>
              </a:tblGrid>
              <a:tr h="5317966">
                <a:tc>
                  <a:txBody>
                    <a:bodyPr/>
                    <a:lstStyle/>
                    <a:p>
                      <a:pPr algn="just"/>
                      <a:r>
                        <a:rPr lang="en-US" sz="2400" u="sng" dirty="0"/>
                        <a:t>Section 19(2):</a:t>
                      </a:r>
                    </a:p>
                    <a:p>
                      <a:pPr algn="just"/>
                      <a:r>
                        <a:rPr lang="en-US" sz="2400" dirty="0"/>
                        <a:t>A person who knowingly seeks or assists a person to seek or obtain registration as a voter in contravention of this section commits an offence and is liable, on summary conviction, to a fine </a:t>
                      </a:r>
                      <a:r>
                        <a:rPr lang="en-US" sz="2400" u="sng" dirty="0"/>
                        <a:t>not exceeding Le500,000 or to imprisonment for a term not exceeding 2 years </a:t>
                      </a:r>
                      <a:r>
                        <a:rPr lang="en-US" sz="2400" dirty="0"/>
                        <a:t>or to both the fine and imprisonment.</a:t>
                      </a:r>
                    </a:p>
                  </a:txBody>
                  <a:tcPr/>
                </a:tc>
                <a:tc>
                  <a:txBody>
                    <a:bodyPr/>
                    <a:lstStyle/>
                    <a:p>
                      <a:pPr algn="just"/>
                      <a:r>
                        <a:rPr lang="en-US" sz="2400" u="sng" dirty="0"/>
                        <a:t>Issue:</a:t>
                      </a:r>
                    </a:p>
                    <a:p>
                      <a:pPr algn="just"/>
                      <a:r>
                        <a:rPr lang="en-US" sz="2400" dirty="0"/>
                        <a:t>The provision</a:t>
                      </a:r>
                      <a:r>
                        <a:rPr lang="en-US" sz="2400" baseline="0" dirty="0"/>
                        <a:t> for punishment which </a:t>
                      </a:r>
                      <a:r>
                        <a:rPr lang="en-US" sz="2400" dirty="0"/>
                        <a:t>reads ‘… not exceeding Le500,000 or an imprisonment not exceeding 2 years or both fine and imprisonment’…', instead of '… not more than Le500,00 or imprisonment, not less than 2 years or both fine and imprisonment.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u="sng" dirty="0"/>
                        <a:t>Proposed Amendment:</a:t>
                      </a:r>
                    </a:p>
                    <a:p>
                      <a:pPr algn="just"/>
                      <a:r>
                        <a:rPr lang="en-US" sz="2400" dirty="0"/>
                        <a:t>19(2): Agreed to amend this section to read ‘not exceeding  Le5,000,000 and the imprisonment not exceeding 5 years.</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69652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669751" y="136518"/>
            <a:ext cx="10892589" cy="1078664"/>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134331645"/>
              </p:ext>
            </p:extLst>
          </p:nvPr>
        </p:nvGraphicFramePr>
        <p:xfrm>
          <a:off x="96254" y="1215183"/>
          <a:ext cx="11975431" cy="5455920"/>
        </p:xfrm>
        <a:graphic>
          <a:graphicData uri="http://schemas.openxmlformats.org/drawingml/2006/table">
            <a:tbl>
              <a:tblPr firstRow="1" bandRow="1">
                <a:tableStyleId>{5C22544A-7EE6-4342-B048-85BDC9FD1C3A}</a:tableStyleId>
              </a:tblPr>
              <a:tblGrid>
                <a:gridCol w="4783663">
                  <a:extLst>
                    <a:ext uri="{9D8B030D-6E8A-4147-A177-3AD203B41FA5}">
                      <a16:colId xmlns:a16="http://schemas.microsoft.com/office/drawing/2014/main" val="20000"/>
                    </a:ext>
                  </a:extLst>
                </a:gridCol>
                <a:gridCol w="2025735">
                  <a:extLst>
                    <a:ext uri="{9D8B030D-6E8A-4147-A177-3AD203B41FA5}">
                      <a16:colId xmlns:a16="http://schemas.microsoft.com/office/drawing/2014/main" val="20001"/>
                    </a:ext>
                  </a:extLst>
                </a:gridCol>
                <a:gridCol w="5166033">
                  <a:extLst>
                    <a:ext uri="{9D8B030D-6E8A-4147-A177-3AD203B41FA5}">
                      <a16:colId xmlns:a16="http://schemas.microsoft.com/office/drawing/2014/main" val="20002"/>
                    </a:ext>
                  </a:extLst>
                </a:gridCol>
              </a:tblGrid>
              <a:tr h="5426250">
                <a:tc>
                  <a:txBody>
                    <a:bodyPr/>
                    <a:lstStyle/>
                    <a:p>
                      <a:pPr algn="just"/>
                      <a:r>
                        <a:rPr lang="en-US" sz="2200" u="sng" dirty="0"/>
                        <a:t>Section 22(a) &amp; (b)</a:t>
                      </a:r>
                    </a:p>
                    <a:p>
                      <a:pPr algn="just"/>
                      <a:r>
                        <a:rPr lang="en-US" sz="2200" dirty="0"/>
                        <a:t>Upon notification by the Electoral Commission, the President may, from time to time, by statutory instrument, make orders- (a) declaring the intention of the Electoral Commission either generally or in such wards as he may specify in the order to have new Registers of Voters prepared; and (b) specifying a date for the publication of notices inviting claims from eligible voters under section 23; but any order already in existence, if issued not more than two years earlier, shall be sufficient for the purposes of this section.</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200" u="sng" dirty="0"/>
                        <a:t>Issue:</a:t>
                      </a:r>
                    </a:p>
                    <a:p>
                      <a:pPr algn="just"/>
                      <a:r>
                        <a:rPr lang="en-US" sz="2200" dirty="0"/>
                        <a:t>The </a:t>
                      </a:r>
                      <a:r>
                        <a:rPr lang="en-US" sz="2200" baseline="0" dirty="0"/>
                        <a:t>President i</a:t>
                      </a:r>
                      <a:r>
                        <a:rPr lang="en-US" sz="2200" dirty="0"/>
                        <a:t>nstead of the Commission, proclaiming ‘</a:t>
                      </a:r>
                      <a:r>
                        <a:rPr lang="en-US" sz="2200" u="sng" dirty="0"/>
                        <a:t>Date for 'Registration of Voters</a:t>
                      </a:r>
                      <a:r>
                        <a:rPr lang="en-US" sz="2200" dirty="0"/>
                        <a:t>'. It compromises the Commission's independence.</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200" u="sng" dirty="0"/>
                        <a:t>Proposed Amendment:</a:t>
                      </a:r>
                    </a:p>
                    <a:p>
                      <a:pPr algn="just"/>
                      <a:r>
                        <a:rPr lang="en-US" sz="2200" dirty="0"/>
                        <a:t>22 (a) &amp; (b):  </a:t>
                      </a:r>
                      <a:r>
                        <a:rPr lang="en-GB" sz="2200" b="1" kern="1200" dirty="0">
                          <a:solidFill>
                            <a:schemeClr val="lt1"/>
                          </a:solidFill>
                          <a:effectLst/>
                          <a:latin typeface="+mn-lt"/>
                          <a:ea typeface="+mn-ea"/>
                          <a:cs typeface="+mn-cs"/>
                        </a:rPr>
                        <a:t>The Electoral Commission may, from time to time by statutory instrument, make orders</a:t>
                      </a:r>
                      <a:r>
                        <a:rPr lang="en-GB" sz="2200" b="1" kern="1200" baseline="0" dirty="0">
                          <a:solidFill>
                            <a:schemeClr val="lt1"/>
                          </a:solidFill>
                          <a:effectLst/>
                          <a:latin typeface="+mn-lt"/>
                          <a:ea typeface="+mn-ea"/>
                          <a:cs typeface="+mn-cs"/>
                        </a:rPr>
                        <a:t> ….</a:t>
                      </a:r>
                    </a:p>
                    <a:p>
                      <a:r>
                        <a:rPr lang="en-GB" sz="2200" b="1" kern="1200" dirty="0">
                          <a:solidFill>
                            <a:schemeClr val="lt1"/>
                          </a:solidFill>
                          <a:effectLst/>
                          <a:latin typeface="+mn-lt"/>
                          <a:ea typeface="+mn-ea"/>
                          <a:cs typeface="+mn-cs"/>
                        </a:rPr>
                        <a:t>(a) declaring, either generally or in such wards as it may specify in the order, new Registers of Voters to be prepared; and </a:t>
                      </a:r>
                      <a:endParaRPr lang="en-US" sz="2200" b="1" kern="1200" dirty="0">
                        <a:solidFill>
                          <a:schemeClr val="lt1"/>
                        </a:solidFill>
                        <a:effectLst/>
                        <a:latin typeface="+mn-lt"/>
                        <a:ea typeface="+mn-ea"/>
                        <a:cs typeface="+mn-cs"/>
                      </a:endParaRPr>
                    </a:p>
                    <a:p>
                      <a:r>
                        <a:rPr lang="en-GB" sz="2200" b="1" kern="1200" dirty="0">
                          <a:solidFill>
                            <a:schemeClr val="lt1"/>
                          </a:solidFill>
                          <a:effectLst/>
                          <a:latin typeface="+mn-lt"/>
                          <a:ea typeface="+mn-ea"/>
                          <a:cs typeface="+mn-cs"/>
                        </a:rPr>
                        <a:t>(b) specifying a date for the publication of notices inviting claims from eligible voters under section 23;</a:t>
                      </a:r>
                      <a:endParaRPr lang="en-US" sz="2200" b="1" kern="1200" dirty="0">
                        <a:solidFill>
                          <a:schemeClr val="lt1"/>
                        </a:solidFill>
                        <a:effectLst/>
                        <a:latin typeface="+mn-lt"/>
                        <a:ea typeface="+mn-ea"/>
                        <a:cs typeface="+mn-cs"/>
                      </a:endParaRPr>
                    </a:p>
                    <a:p>
                      <a:endParaRPr lang="en-GB" sz="2200" b="1" kern="1200" dirty="0">
                        <a:solidFill>
                          <a:schemeClr val="lt1"/>
                        </a:solidFill>
                        <a:effectLst/>
                        <a:latin typeface="+mn-lt"/>
                        <a:ea typeface="+mn-ea"/>
                        <a:cs typeface="+mn-cs"/>
                      </a:endParaRPr>
                    </a:p>
                    <a:p>
                      <a:r>
                        <a:rPr lang="en-GB" sz="2200" b="1" kern="1200" dirty="0">
                          <a:solidFill>
                            <a:schemeClr val="lt1"/>
                          </a:solidFill>
                          <a:effectLst/>
                          <a:latin typeface="+mn-lt"/>
                          <a:ea typeface="+mn-ea"/>
                          <a:cs typeface="+mn-cs"/>
                        </a:rPr>
                        <a:t>but an order already in existence, if issued not more than 2 years earlier, shall be sufficient for the purposes of this section, notice inviting claims of eligible voters. </a:t>
                      </a:r>
                      <a:endParaRPr lang="en-US" sz="2200" b="1" kern="1200" dirty="0">
                        <a:solidFill>
                          <a:schemeClr val="lt1"/>
                        </a:solidFill>
                        <a:effectLst/>
                        <a:latin typeface="+mn-lt"/>
                        <a:ea typeface="+mn-ea"/>
                        <a:cs typeface="+mn-cs"/>
                      </a:endParaRPr>
                    </a:p>
                    <a:p>
                      <a:pPr algn="just"/>
                      <a:r>
                        <a:rPr lang="en-US" sz="2200" dirty="0"/>
                        <a:t> </a:t>
                      </a:r>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836830" y="178457"/>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7462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693816" y="196678"/>
            <a:ext cx="10832432" cy="1066638"/>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635031695"/>
              </p:ext>
            </p:extLst>
          </p:nvPr>
        </p:nvGraphicFramePr>
        <p:xfrm>
          <a:off x="168443" y="1263316"/>
          <a:ext cx="11806989" cy="5486400"/>
        </p:xfrm>
        <a:graphic>
          <a:graphicData uri="http://schemas.openxmlformats.org/drawingml/2006/table">
            <a:tbl>
              <a:tblPr firstRow="1" bandRow="1">
                <a:tableStyleId>{5C22544A-7EE6-4342-B048-85BDC9FD1C3A}</a:tableStyleId>
              </a:tblPr>
              <a:tblGrid>
                <a:gridCol w="4638460">
                  <a:extLst>
                    <a:ext uri="{9D8B030D-6E8A-4147-A177-3AD203B41FA5}">
                      <a16:colId xmlns:a16="http://schemas.microsoft.com/office/drawing/2014/main" val="20000"/>
                    </a:ext>
                  </a:extLst>
                </a:gridCol>
                <a:gridCol w="4638461">
                  <a:extLst>
                    <a:ext uri="{9D8B030D-6E8A-4147-A177-3AD203B41FA5}">
                      <a16:colId xmlns:a16="http://schemas.microsoft.com/office/drawing/2014/main" val="20001"/>
                    </a:ext>
                  </a:extLst>
                </a:gridCol>
                <a:gridCol w="2530068">
                  <a:extLst>
                    <a:ext uri="{9D8B030D-6E8A-4147-A177-3AD203B41FA5}">
                      <a16:colId xmlns:a16="http://schemas.microsoft.com/office/drawing/2014/main" val="20002"/>
                    </a:ext>
                  </a:extLst>
                </a:gridCol>
              </a:tblGrid>
              <a:tr h="5486400">
                <a:tc>
                  <a:txBody>
                    <a:bodyPr/>
                    <a:lstStyle/>
                    <a:p>
                      <a:r>
                        <a:rPr lang="en-US" sz="2200" u="sng" dirty="0"/>
                        <a:t>Section 28:</a:t>
                      </a:r>
                    </a:p>
                    <a:p>
                      <a:r>
                        <a:rPr lang="en-US" sz="2200" dirty="0"/>
                        <a:t>Within 40 days after the expiry of the date fixed under section 22 for the registration of voters, the EC shall compile a provisional list of all voters registered for each ward and shall, by GN in Form D of the Second Schedule, specify the places within that ward where a copy of the provisional list shall be exhibited by the EC for the review of the public; but if it becomes necessary or expedient, the provisional list or any part of it may be exhibited in any sub-ward to which it relates.</a:t>
                      </a:r>
                      <a:endParaRPr lang="en-US" sz="2200" u="sng" dirty="0"/>
                    </a:p>
                  </a:txBody>
                  <a:tcPr/>
                </a:tc>
                <a:tc>
                  <a:txBody>
                    <a:bodyPr/>
                    <a:lstStyle/>
                    <a:p>
                      <a:r>
                        <a:rPr lang="en-US" sz="2200" u="sng" dirty="0"/>
                        <a:t>Issue:</a:t>
                      </a:r>
                    </a:p>
                    <a:p>
                      <a:r>
                        <a:rPr lang="en-US" sz="2200" u="none" dirty="0"/>
                        <a:t>The stipulated </a:t>
                      </a:r>
                      <a:r>
                        <a:rPr lang="en-US" sz="2200" u="sng" dirty="0"/>
                        <a:t>40 days period for the expiration date fixed for voter registration </a:t>
                      </a:r>
                      <a:r>
                        <a:rPr lang="en-US" sz="2200" u="none" dirty="0"/>
                        <a:t>in s.22 is not enough. </a:t>
                      </a:r>
                    </a:p>
                    <a:p>
                      <a:r>
                        <a:rPr lang="en-US" sz="2200" u="none" dirty="0"/>
                        <a:t>The 40 days period fixed for the expiry date for Voters Registration in section 22 is not enough. </a:t>
                      </a:r>
                    </a:p>
                    <a:p>
                      <a:r>
                        <a:rPr lang="en-US" sz="2200" u="none" dirty="0"/>
                        <a:t>In the past elections, the EC had to do 'Enlargement of Time' from 40 days to 60 days, as per section 164 of the Act. This provides for drafting an instrument and laying it in parliament for 21 days maturity period before it can become law.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u="sng" dirty="0"/>
                        <a:t>Proposed Amendment:</a:t>
                      </a:r>
                    </a:p>
                    <a:p>
                      <a:r>
                        <a:rPr lang="en-US" sz="2200" dirty="0"/>
                        <a:t>28 has 5 subsections:</a:t>
                      </a:r>
                    </a:p>
                    <a:p>
                      <a:pPr marL="0" indent="0">
                        <a:buNone/>
                      </a:pPr>
                      <a:r>
                        <a:rPr lang="en-US" sz="2200" dirty="0"/>
                        <a:t>1. The 40 days PVR;</a:t>
                      </a:r>
                    </a:p>
                    <a:p>
                      <a:pPr marL="0" indent="0">
                        <a:buNone/>
                      </a:pPr>
                      <a:r>
                        <a:rPr lang="en-US" sz="2200" dirty="0"/>
                        <a:t>2. Period of 15 days extension;</a:t>
                      </a:r>
                    </a:p>
                    <a:p>
                      <a:pPr marL="0" indent="0">
                        <a:buNone/>
                      </a:pPr>
                      <a:r>
                        <a:rPr lang="en-US" sz="2200" dirty="0"/>
                        <a:t>3. Gazetting by PN;</a:t>
                      </a:r>
                    </a:p>
                    <a:p>
                      <a:pPr marL="0" indent="0">
                        <a:buNone/>
                      </a:pPr>
                      <a:r>
                        <a:rPr lang="en-US" sz="2200" dirty="0"/>
                        <a:t>4. Exhibition of PVR in wards </a:t>
                      </a:r>
                      <a:r>
                        <a:rPr lang="en-US" sz="2200" dirty="0" err="1"/>
                        <a:t>etc</a:t>
                      </a:r>
                      <a:r>
                        <a:rPr lang="en-US" sz="2200" dirty="0"/>
                        <a:t>; and </a:t>
                      </a:r>
                    </a:p>
                    <a:p>
                      <a:pPr marL="0" indent="0">
                        <a:buNone/>
                      </a:pPr>
                      <a:r>
                        <a:rPr lang="en-US" sz="2200" dirty="0"/>
                        <a:t>5. 14 days</a:t>
                      </a:r>
                      <a:r>
                        <a:rPr lang="en-US" sz="2200" baseline="0" dirty="0"/>
                        <a:t> exhibition period.</a:t>
                      </a:r>
                      <a:endParaRPr lang="en-US" sz="2200" dirty="0"/>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836830" y="178457"/>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3870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112455"/>
            <a:ext cx="10515600" cy="970386"/>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147681838"/>
              </p:ext>
            </p:extLst>
          </p:nvPr>
        </p:nvGraphicFramePr>
        <p:xfrm>
          <a:off x="336884" y="1148843"/>
          <a:ext cx="11574379" cy="5348209"/>
        </p:xfrm>
        <a:graphic>
          <a:graphicData uri="http://schemas.openxmlformats.org/drawingml/2006/table">
            <a:tbl>
              <a:tblPr firstRow="1" bandRow="1">
                <a:tableStyleId>{5C22544A-7EE6-4342-B048-85BDC9FD1C3A}</a:tableStyleId>
              </a:tblPr>
              <a:tblGrid>
                <a:gridCol w="4393856">
                  <a:extLst>
                    <a:ext uri="{9D8B030D-6E8A-4147-A177-3AD203B41FA5}">
                      <a16:colId xmlns:a16="http://schemas.microsoft.com/office/drawing/2014/main" val="20000"/>
                    </a:ext>
                  </a:extLst>
                </a:gridCol>
                <a:gridCol w="4381489">
                  <a:extLst>
                    <a:ext uri="{9D8B030D-6E8A-4147-A177-3AD203B41FA5}">
                      <a16:colId xmlns:a16="http://schemas.microsoft.com/office/drawing/2014/main" val="20001"/>
                    </a:ext>
                  </a:extLst>
                </a:gridCol>
                <a:gridCol w="2799034">
                  <a:extLst>
                    <a:ext uri="{9D8B030D-6E8A-4147-A177-3AD203B41FA5}">
                      <a16:colId xmlns:a16="http://schemas.microsoft.com/office/drawing/2014/main" val="20002"/>
                    </a:ext>
                  </a:extLst>
                </a:gridCol>
              </a:tblGrid>
              <a:tr h="5348209">
                <a:tc>
                  <a:txBody>
                    <a:bodyPr/>
                    <a:lstStyle/>
                    <a:p>
                      <a:pPr algn="just"/>
                      <a:r>
                        <a:rPr lang="en-US" sz="2400" u="sng" dirty="0"/>
                        <a:t>Section 29(2):</a:t>
                      </a:r>
                    </a:p>
                    <a:p>
                      <a:pPr algn="just"/>
                      <a:r>
                        <a:rPr lang="en-US" sz="2400" b="1" kern="1200" dirty="0">
                          <a:solidFill>
                            <a:schemeClr val="lt1"/>
                          </a:solidFill>
                          <a:effectLst/>
                          <a:latin typeface="+mn-lt"/>
                          <a:ea typeface="+mn-ea"/>
                          <a:cs typeface="+mn-cs"/>
                        </a:rPr>
                        <a:t>A person who hinders or obstructs a field registrar in</a:t>
                      </a:r>
                      <a:r>
                        <a:rPr lang="en-US" sz="2400" b="1" kern="1200" baseline="0" dirty="0">
                          <a:solidFill>
                            <a:schemeClr val="lt1"/>
                          </a:solidFill>
                          <a:effectLst/>
                          <a:latin typeface="+mn-lt"/>
                          <a:ea typeface="+mn-ea"/>
                          <a:cs typeface="+mn-cs"/>
                        </a:rPr>
                        <a:t> </a:t>
                      </a:r>
                      <a:r>
                        <a:rPr lang="en-US" sz="2400" b="1" kern="1200" dirty="0">
                          <a:solidFill>
                            <a:schemeClr val="lt1"/>
                          </a:solidFill>
                          <a:effectLst/>
                          <a:latin typeface="+mn-lt"/>
                          <a:ea typeface="+mn-ea"/>
                          <a:cs typeface="+mn-cs"/>
                        </a:rPr>
                        <a:t>the execution of the field registrar’s duties under paragraph (a) of subsection (1) commits an offence and is liable, on summary conviction to a fine not exceeding Le500,000 or to imprisonment for a term not exceeding 2 years.</a:t>
                      </a:r>
                    </a:p>
                    <a:p>
                      <a:pPr algn="just"/>
                      <a:endParaRPr lang="en-US" sz="2400" u="none" dirty="0"/>
                    </a:p>
                  </a:txBody>
                  <a:tcPr/>
                </a:tc>
                <a:tc>
                  <a:txBody>
                    <a:bodyPr/>
                    <a:lstStyle/>
                    <a:p>
                      <a:pPr algn="just"/>
                      <a:r>
                        <a:rPr lang="en-US" sz="2400" u="sng" dirty="0"/>
                        <a:t>Issue:</a:t>
                      </a:r>
                    </a:p>
                    <a:p>
                      <a:pPr algn="just"/>
                      <a:r>
                        <a:rPr lang="en-US" sz="2400" u="none" dirty="0"/>
                        <a:t>The 'Summary Conviction'. But there are</a:t>
                      </a:r>
                      <a:r>
                        <a:rPr lang="en-US" sz="2400" u="none" baseline="0" dirty="0"/>
                        <a:t> </a:t>
                      </a:r>
                      <a:r>
                        <a:rPr lang="en-US" sz="2400" u="none" dirty="0"/>
                        <a:t>election offences related</a:t>
                      </a:r>
                      <a:r>
                        <a:rPr lang="en-US" sz="2400" u="none" baseline="0" dirty="0"/>
                        <a:t> to the work of the Registrar that falls outside the jurisdiction of the Magistrate’s Court. In addition, there is established an Elections Offenses Court with powers of the High Court. Furthermore, election </a:t>
                      </a:r>
                      <a:r>
                        <a:rPr lang="en-US" sz="2400" u="none" dirty="0"/>
                        <a:t>petition cases go to the High Court.</a:t>
                      </a:r>
                      <a:r>
                        <a:rPr lang="en-US" sz="2400" u="none" baseline="0" dirty="0"/>
                        <a:t> </a:t>
                      </a:r>
                      <a:endParaRPr lang="en-US" sz="24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u="none" dirty="0"/>
                        <a:t>29(2):</a:t>
                      </a:r>
                      <a:r>
                        <a:rPr lang="en-US" sz="2400" u="none" baseline="0" dirty="0"/>
                        <a:t> Le</a:t>
                      </a:r>
                      <a:r>
                        <a:rPr lang="en-GB" sz="2400" b="1" kern="1200" dirty="0">
                          <a:solidFill>
                            <a:schemeClr val="lt1"/>
                          </a:solidFill>
                          <a:effectLst/>
                          <a:latin typeface="+mn-lt"/>
                          <a:ea typeface="+mn-ea"/>
                          <a:cs typeface="+mn-cs"/>
                        </a:rPr>
                        <a:t>10,000,000 or to imprisonment to a term not exceeding 2 years.</a:t>
                      </a:r>
                      <a:endParaRPr lang="en-US" sz="2400" b="1" kern="1200" dirty="0">
                        <a:solidFill>
                          <a:schemeClr val="lt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none" dirty="0"/>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none" dirty="0"/>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836830" y="178457"/>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2201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Wave 7">
            <a:extLst>
              <a:ext uri="{FF2B5EF4-FFF2-40B4-BE49-F238E27FC236}">
                <a16:creationId xmlns:a16="http://schemas.microsoft.com/office/drawing/2014/main" id="{0B491648-2AA4-47D0-A15B-B564A441D7AC}"/>
              </a:ext>
            </a:extLst>
          </p:cNvPr>
          <p:cNvSpPr/>
          <p:nvPr/>
        </p:nvSpPr>
        <p:spPr>
          <a:xfrm>
            <a:off x="0" y="0"/>
            <a:ext cx="12191999" cy="6858000"/>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algn="ctr">
              <a:buFontTx/>
              <a:buNone/>
            </a:pPr>
            <a:r>
              <a:rPr lang="en-US" sz="3000" b="1" u="sng" dirty="0"/>
              <a:t>PRESENTATION FORMAT</a:t>
            </a:r>
            <a:r>
              <a:rPr lang="en-US" sz="3000" b="1" dirty="0"/>
              <a:t>:</a:t>
            </a:r>
          </a:p>
          <a:p>
            <a:pPr algn="ctr">
              <a:buFont typeface="Wingdings" panose="05000000000000000000" pitchFamily="2" charset="2"/>
              <a:buChar char="Ø"/>
            </a:pPr>
            <a:r>
              <a:rPr lang="en-US" sz="2800" b="1" dirty="0"/>
              <a:t>BACKGROUND TO THE REFORMS PROCESS</a:t>
            </a:r>
          </a:p>
          <a:p>
            <a:pPr algn="ctr"/>
            <a:endParaRPr lang="en-US" sz="2800" b="1" dirty="0"/>
          </a:p>
          <a:p>
            <a:pPr algn="ctr">
              <a:buFont typeface="Wingdings" panose="05000000000000000000" pitchFamily="2" charset="2"/>
              <a:buChar char="Ø"/>
            </a:pPr>
            <a:r>
              <a:rPr lang="en-US" sz="2800" b="1" dirty="0"/>
              <a:t> PROPOSED CONSTITUTIONAL AMENDMENTS</a:t>
            </a:r>
          </a:p>
          <a:p>
            <a:pPr algn="ctr"/>
            <a:endParaRPr lang="en-US" sz="2800" b="1" dirty="0"/>
          </a:p>
          <a:p>
            <a:pPr algn="ctr">
              <a:buFont typeface="Wingdings" panose="05000000000000000000" pitchFamily="2" charset="2"/>
              <a:buChar char="Ø"/>
            </a:pPr>
            <a:r>
              <a:rPr lang="en-US" sz="2800" b="1" dirty="0"/>
              <a:t>PROPOSED STATUTORY AMENDMENTS</a:t>
            </a:r>
          </a:p>
          <a:p>
            <a:pPr algn="ctr"/>
            <a:endParaRPr lang="en-US" sz="2800" b="1" dirty="0"/>
          </a:p>
          <a:p>
            <a:pPr algn="ctr"/>
            <a:endParaRPr lang="en-US" sz="2400" b="1" dirty="0"/>
          </a:p>
          <a:p>
            <a:pPr algn="ctr"/>
            <a:endParaRPr lang="en-US" sz="2400" b="1" dirty="0"/>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p:txBody>
      </p:sp>
      <p:pic>
        <p:nvPicPr>
          <p:cNvPr id="4" name="Picture 1" descr="sl logo"/>
          <p:cNvPicPr>
            <a:picLocks noChangeAspect="1" noChangeArrowheads="1"/>
          </p:cNvPicPr>
          <p:nvPr/>
        </p:nvPicPr>
        <p:blipFill>
          <a:blip r:embed="rId2"/>
          <a:srcRect/>
          <a:stretch>
            <a:fillRect/>
          </a:stretch>
        </p:blipFill>
        <p:spPr bwMode="auto">
          <a:xfrm>
            <a:off x="801085" y="160620"/>
            <a:ext cx="1193074" cy="1070625"/>
          </a:xfrm>
          <a:prstGeom prst="rect">
            <a:avLst/>
          </a:prstGeom>
          <a:noFill/>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30705" y="269804"/>
            <a:ext cx="1123095" cy="961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8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148550"/>
            <a:ext cx="10712116" cy="1030545"/>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2054069949"/>
              </p:ext>
            </p:extLst>
          </p:nvPr>
        </p:nvGraphicFramePr>
        <p:xfrm>
          <a:off x="240633" y="1082843"/>
          <a:ext cx="11694694" cy="5462337"/>
        </p:xfrm>
        <a:graphic>
          <a:graphicData uri="http://schemas.openxmlformats.org/drawingml/2006/table">
            <a:tbl>
              <a:tblPr firstRow="1" bandRow="1">
                <a:tableStyleId>{5C22544A-7EE6-4342-B048-85BDC9FD1C3A}</a:tableStyleId>
              </a:tblPr>
              <a:tblGrid>
                <a:gridCol w="4214963">
                  <a:extLst>
                    <a:ext uri="{9D8B030D-6E8A-4147-A177-3AD203B41FA5}">
                      <a16:colId xmlns:a16="http://schemas.microsoft.com/office/drawing/2014/main" val="20000"/>
                    </a:ext>
                  </a:extLst>
                </a:gridCol>
                <a:gridCol w="4580422">
                  <a:extLst>
                    <a:ext uri="{9D8B030D-6E8A-4147-A177-3AD203B41FA5}">
                      <a16:colId xmlns:a16="http://schemas.microsoft.com/office/drawing/2014/main" val="20001"/>
                    </a:ext>
                  </a:extLst>
                </a:gridCol>
                <a:gridCol w="2899309">
                  <a:extLst>
                    <a:ext uri="{9D8B030D-6E8A-4147-A177-3AD203B41FA5}">
                      <a16:colId xmlns:a16="http://schemas.microsoft.com/office/drawing/2014/main" val="20002"/>
                    </a:ext>
                  </a:extLst>
                </a:gridCol>
              </a:tblGrid>
              <a:tr h="5462337">
                <a:tc>
                  <a:txBody>
                    <a:bodyPr/>
                    <a:lstStyle/>
                    <a:p>
                      <a:pPr algn="just"/>
                      <a:r>
                        <a:rPr lang="en-US" sz="2600" u="sng" dirty="0"/>
                        <a:t>Section 33(1&amp;2):</a:t>
                      </a:r>
                    </a:p>
                    <a:p>
                      <a:pPr algn="just"/>
                      <a:r>
                        <a:rPr lang="en-US" sz="2600" b="1" kern="1200" dirty="0">
                          <a:solidFill>
                            <a:schemeClr val="lt1"/>
                          </a:solidFill>
                          <a:effectLst/>
                          <a:latin typeface="+mn-lt"/>
                          <a:ea typeface="+mn-ea"/>
                          <a:cs typeface="+mn-cs"/>
                        </a:rPr>
                        <a:t>The Revising Officer holding an inquiry under this</a:t>
                      </a:r>
                      <a:r>
                        <a:rPr lang="en-US" sz="2600" b="1" kern="1200" baseline="0" dirty="0">
                          <a:solidFill>
                            <a:schemeClr val="lt1"/>
                          </a:solidFill>
                          <a:effectLst/>
                          <a:latin typeface="+mn-lt"/>
                          <a:ea typeface="+mn-ea"/>
                          <a:cs typeface="+mn-cs"/>
                        </a:rPr>
                        <a:t> </a:t>
                      </a:r>
                      <a:r>
                        <a:rPr lang="en-US" sz="2600" b="1" kern="1200" dirty="0">
                          <a:solidFill>
                            <a:schemeClr val="lt1"/>
                          </a:solidFill>
                          <a:effectLst/>
                          <a:latin typeface="+mn-lt"/>
                          <a:ea typeface="+mn-ea"/>
                          <a:cs typeface="+mn-cs"/>
                        </a:rPr>
                        <a:t>Part may require any of the parties present to give information in his possession which the Revising Officer may</a:t>
                      </a:r>
                      <a:r>
                        <a:rPr lang="en-US" sz="2600" b="1" kern="1200" baseline="0" dirty="0">
                          <a:solidFill>
                            <a:schemeClr val="lt1"/>
                          </a:solidFill>
                          <a:effectLst/>
                          <a:latin typeface="+mn-lt"/>
                          <a:ea typeface="+mn-ea"/>
                          <a:cs typeface="+mn-cs"/>
                        </a:rPr>
                        <a:t> </a:t>
                      </a:r>
                      <a:r>
                        <a:rPr lang="en-US" sz="2600" b="1" kern="1200" dirty="0">
                          <a:solidFill>
                            <a:schemeClr val="lt1"/>
                          </a:solidFill>
                          <a:effectLst/>
                          <a:latin typeface="+mn-lt"/>
                          <a:ea typeface="+mn-ea"/>
                          <a:cs typeface="+mn-cs"/>
                        </a:rPr>
                        <a:t>require for the purposes of his duties and may, subject to section 37, adjourn the inquiry to such time and as often as may be necessary.</a:t>
                      </a:r>
                    </a:p>
                  </a:txBody>
                  <a:tcPr/>
                </a:tc>
                <a:tc>
                  <a:txBody>
                    <a:bodyPr/>
                    <a:lstStyle/>
                    <a:p>
                      <a:pPr algn="just"/>
                      <a:r>
                        <a:rPr lang="en-US" sz="26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600" u="none" dirty="0"/>
                        <a:t>The period for 'Inquiry' was not specified in the Act.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600" u="none" dirty="0"/>
                        <a:t>To amend this section to provide 5 days for Inquiry period.  And of the 5 days stated in this Act for both Inquiries and Revising of the Provisional Voter's List, 3 days to be assigned for inquiry and 2 days for revising the Provisional Voter's List.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600" u="sng" dirty="0"/>
                        <a:t>Proposed Amendment: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600" u="sng" dirty="0"/>
                        <a:t>33(2):</a:t>
                      </a:r>
                      <a:r>
                        <a:rPr lang="en-US" sz="2600" u="none" dirty="0"/>
                        <a:t>  </a:t>
                      </a:r>
                      <a:r>
                        <a:rPr lang="en-GB" sz="2600" b="1" kern="1200" dirty="0">
                          <a:solidFill>
                            <a:schemeClr val="lt1"/>
                          </a:solidFill>
                          <a:effectLst/>
                          <a:latin typeface="+mn-lt"/>
                          <a:ea typeface="+mn-ea"/>
                          <a:cs typeface="+mn-cs"/>
                        </a:rPr>
                        <a:t>A Revising Officer shall conclude an inquiry under section 31 within 3 days and the revision of the provisional list within 2 days. </a:t>
                      </a:r>
                      <a:endParaRPr lang="en-US" sz="2600" u="none" dirty="0"/>
                    </a:p>
                    <a:p>
                      <a:pPr marL="0" marR="0" indent="0" algn="just" defTabSz="914400" rtl="0" eaLnBrk="1" fontAlgn="auto" latinLnBrk="0" hangingPunct="1">
                        <a:lnSpc>
                          <a:spcPct val="100000"/>
                        </a:lnSpc>
                        <a:spcBef>
                          <a:spcPts val="0"/>
                        </a:spcBef>
                        <a:spcAft>
                          <a:spcPts val="0"/>
                        </a:spcAft>
                        <a:buClrTx/>
                        <a:buSzTx/>
                        <a:buFontTx/>
                        <a:buNone/>
                        <a:tabLst/>
                        <a:defRPr/>
                      </a:pPr>
                      <a:endParaRPr lang="en-US" sz="2600" u="none" dirty="0"/>
                    </a:p>
                    <a:p>
                      <a:pPr marL="0" marR="0" indent="0" algn="just" defTabSz="914400" rtl="0" eaLnBrk="1" fontAlgn="auto" latinLnBrk="0" hangingPunct="1">
                        <a:lnSpc>
                          <a:spcPct val="100000"/>
                        </a:lnSpc>
                        <a:spcBef>
                          <a:spcPts val="0"/>
                        </a:spcBef>
                        <a:spcAft>
                          <a:spcPts val="0"/>
                        </a:spcAft>
                        <a:buClrTx/>
                        <a:buSzTx/>
                        <a:buFontTx/>
                        <a:buNone/>
                        <a:tabLst/>
                        <a:defRPr/>
                      </a:pPr>
                      <a:endParaRPr lang="en-US" sz="2600" u="none"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600" u="none" dirty="0"/>
                        <a:t> </a:t>
                      </a:r>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933086" y="178457"/>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5359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14136" y="196678"/>
            <a:ext cx="10515600" cy="982412"/>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2530143435"/>
              </p:ext>
            </p:extLst>
          </p:nvPr>
        </p:nvGraphicFramePr>
        <p:xfrm>
          <a:off x="814136" y="1345307"/>
          <a:ext cx="10515600" cy="5151745"/>
        </p:xfrm>
        <a:graphic>
          <a:graphicData uri="http://schemas.openxmlformats.org/drawingml/2006/table">
            <a:tbl>
              <a:tblPr firstRow="1" bandRow="1">
                <a:tableStyleId>{5C22544A-7EE6-4342-B048-85BDC9FD1C3A}</a:tableStyleId>
              </a:tblPr>
              <a:tblGrid>
                <a:gridCol w="2795338">
                  <a:extLst>
                    <a:ext uri="{9D8B030D-6E8A-4147-A177-3AD203B41FA5}">
                      <a16:colId xmlns:a16="http://schemas.microsoft.com/office/drawing/2014/main" val="20000"/>
                    </a:ext>
                  </a:extLst>
                </a:gridCol>
                <a:gridCol w="2815389">
                  <a:extLst>
                    <a:ext uri="{9D8B030D-6E8A-4147-A177-3AD203B41FA5}">
                      <a16:colId xmlns:a16="http://schemas.microsoft.com/office/drawing/2014/main" val="20001"/>
                    </a:ext>
                  </a:extLst>
                </a:gridCol>
                <a:gridCol w="4904873">
                  <a:extLst>
                    <a:ext uri="{9D8B030D-6E8A-4147-A177-3AD203B41FA5}">
                      <a16:colId xmlns:a16="http://schemas.microsoft.com/office/drawing/2014/main" val="20002"/>
                    </a:ext>
                  </a:extLst>
                </a:gridCol>
              </a:tblGrid>
              <a:tr h="5151745">
                <a:tc>
                  <a:txBody>
                    <a:bodyPr/>
                    <a:lstStyle/>
                    <a:p>
                      <a:pPr algn="just"/>
                      <a:r>
                        <a:rPr lang="en-US" sz="2200" u="sng" dirty="0"/>
                        <a:t>Section 40(1):</a:t>
                      </a:r>
                    </a:p>
                    <a:p>
                      <a:pPr algn="just"/>
                      <a:r>
                        <a:rPr lang="en-US" sz="2200" b="1" kern="1200" dirty="0">
                          <a:solidFill>
                            <a:schemeClr val="lt1"/>
                          </a:solidFill>
                          <a:effectLst/>
                          <a:latin typeface="+mn-lt"/>
                          <a:ea typeface="+mn-ea"/>
                          <a:cs typeface="+mn-cs"/>
                        </a:rPr>
                        <a:t>Where a voter who is registered in one ward becomes ordinarily resident in another ward, he may apply to the Registration Officer of the ward in which he currently resides for his name to be transferred to the Register of Voters for that ward.</a:t>
                      </a:r>
                    </a:p>
                    <a:p>
                      <a:pPr algn="just"/>
                      <a:endParaRPr lang="en-US" sz="2200" u="none" dirty="0"/>
                    </a:p>
                  </a:txBody>
                  <a:tcPr/>
                </a:tc>
                <a:tc>
                  <a:txBody>
                    <a:bodyPr/>
                    <a:lstStyle/>
                    <a:p>
                      <a:pPr algn="just"/>
                      <a:r>
                        <a:rPr lang="en-US" sz="2200" u="sng" dirty="0"/>
                        <a:t>Issue:</a:t>
                      </a:r>
                    </a:p>
                    <a:p>
                      <a:pPr algn="just"/>
                      <a:r>
                        <a:rPr lang="en-US" sz="2200" u="none" dirty="0"/>
                        <a:t>The deadline for the transfer of registered voters was not clearly defined in the Act. </a:t>
                      </a:r>
                    </a:p>
                    <a:p>
                      <a:pPr algn="just"/>
                      <a:r>
                        <a:rPr lang="en-US" sz="2200" u="sng" dirty="0"/>
                        <a:t>Aki-</a:t>
                      </a:r>
                      <a:r>
                        <a:rPr lang="en-US" sz="2200" u="sng" dirty="0" err="1"/>
                        <a:t>Sawyerr</a:t>
                      </a:r>
                      <a:r>
                        <a:rPr lang="en-US" sz="2200" u="sng" dirty="0"/>
                        <a:t> vs NEC (2018); and </a:t>
                      </a:r>
                    </a:p>
                    <a:p>
                      <a:pPr algn="just"/>
                      <a:r>
                        <a:rPr lang="en-US" sz="2200" u="sng" dirty="0" err="1"/>
                        <a:t>De’souza</a:t>
                      </a:r>
                      <a:r>
                        <a:rPr lang="en-US" sz="2200" u="sng" dirty="0"/>
                        <a:t> George vs NEC (2018).</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2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dirty="0"/>
                        <a:t>40(3): </a:t>
                      </a:r>
                      <a:r>
                        <a:rPr lang="en-GB" sz="2200" b="1" kern="1200" dirty="0">
                          <a:solidFill>
                            <a:schemeClr val="lt1"/>
                          </a:solidFill>
                          <a:effectLst/>
                          <a:latin typeface="+mn-lt"/>
                          <a:ea typeface="+mn-ea"/>
                          <a:cs typeface="+mn-cs"/>
                        </a:rPr>
                        <a:t>Where the Registration Officer is satisfied with the applicant’s application, the transfer of the applicant’s name to another Register of Voters shall be done within –</a:t>
                      </a:r>
                      <a:endParaRPr lang="en-US" sz="2200" b="1" kern="1200" dirty="0">
                        <a:solidFill>
                          <a:schemeClr val="lt1"/>
                        </a:solidFill>
                        <a:effectLst/>
                        <a:latin typeface="+mn-lt"/>
                        <a:ea typeface="+mn-ea"/>
                        <a:cs typeface="+mn-cs"/>
                      </a:endParaRPr>
                    </a:p>
                    <a:p>
                      <a:r>
                        <a:rPr lang="en-GB" sz="2200" b="1" kern="1200" dirty="0">
                          <a:solidFill>
                            <a:schemeClr val="lt1"/>
                          </a:solidFill>
                          <a:effectLst/>
                          <a:latin typeface="+mn-lt"/>
                          <a:ea typeface="+mn-ea"/>
                          <a:cs typeface="+mn-cs"/>
                        </a:rPr>
                        <a:t>(a) 	3 months from the date of receipt of the</a:t>
                      </a:r>
                      <a:r>
                        <a:rPr lang="en-GB" sz="2200" b="1" kern="1200" baseline="0" dirty="0">
                          <a:solidFill>
                            <a:schemeClr val="lt1"/>
                          </a:solidFill>
                          <a:effectLst/>
                          <a:latin typeface="+mn-lt"/>
                          <a:ea typeface="+mn-ea"/>
                          <a:cs typeface="+mn-cs"/>
                        </a:rPr>
                        <a:t> </a:t>
                      </a:r>
                      <a:r>
                        <a:rPr lang="en-GB" sz="2200" b="1" kern="1200" dirty="0">
                          <a:solidFill>
                            <a:schemeClr val="lt1"/>
                          </a:solidFill>
                          <a:effectLst/>
                          <a:latin typeface="+mn-lt"/>
                          <a:ea typeface="+mn-ea"/>
                          <a:cs typeface="+mn-cs"/>
                        </a:rPr>
                        <a:t>application  in the case of a General and Presidential election; </a:t>
                      </a:r>
                      <a:endParaRPr lang="en-US" sz="2200" b="1" kern="1200" dirty="0">
                        <a:solidFill>
                          <a:schemeClr val="lt1"/>
                        </a:solidFill>
                        <a:effectLst/>
                        <a:latin typeface="+mn-lt"/>
                        <a:ea typeface="+mn-ea"/>
                        <a:cs typeface="+mn-cs"/>
                      </a:endParaRPr>
                    </a:p>
                    <a:p>
                      <a:r>
                        <a:rPr lang="en-GB" sz="2200" b="1" kern="1200" dirty="0">
                          <a:solidFill>
                            <a:schemeClr val="lt1"/>
                          </a:solidFill>
                          <a:effectLst/>
                          <a:latin typeface="+mn-lt"/>
                          <a:ea typeface="+mn-ea"/>
                          <a:cs typeface="+mn-cs"/>
                        </a:rPr>
                        <a:t>(b) 	21 days from the date of receipt of the  application in the case of a bye-elections </a:t>
                      </a:r>
                      <a:endParaRPr lang="en-US" sz="2200" b="1"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884958"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1350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763880127"/>
              </p:ext>
            </p:extLst>
          </p:nvPr>
        </p:nvGraphicFramePr>
        <p:xfrm>
          <a:off x="385008" y="1345307"/>
          <a:ext cx="11329736" cy="5151745"/>
        </p:xfrm>
        <a:graphic>
          <a:graphicData uri="http://schemas.openxmlformats.org/drawingml/2006/table">
            <a:tbl>
              <a:tblPr firstRow="1" bandRow="1">
                <a:tableStyleId>{5C22544A-7EE6-4342-B048-85BDC9FD1C3A}</a:tableStyleId>
              </a:tblPr>
              <a:tblGrid>
                <a:gridCol w="2959771">
                  <a:extLst>
                    <a:ext uri="{9D8B030D-6E8A-4147-A177-3AD203B41FA5}">
                      <a16:colId xmlns:a16="http://schemas.microsoft.com/office/drawing/2014/main" val="20000"/>
                    </a:ext>
                  </a:extLst>
                </a:gridCol>
                <a:gridCol w="4066674">
                  <a:extLst>
                    <a:ext uri="{9D8B030D-6E8A-4147-A177-3AD203B41FA5}">
                      <a16:colId xmlns:a16="http://schemas.microsoft.com/office/drawing/2014/main" val="20001"/>
                    </a:ext>
                  </a:extLst>
                </a:gridCol>
                <a:gridCol w="4303291">
                  <a:extLst>
                    <a:ext uri="{9D8B030D-6E8A-4147-A177-3AD203B41FA5}">
                      <a16:colId xmlns:a16="http://schemas.microsoft.com/office/drawing/2014/main" val="20002"/>
                    </a:ext>
                  </a:extLst>
                </a:gridCol>
              </a:tblGrid>
              <a:tr h="5151745">
                <a:tc>
                  <a:txBody>
                    <a:bodyPr/>
                    <a:lstStyle/>
                    <a:p>
                      <a:pPr algn="just"/>
                      <a:r>
                        <a:rPr lang="en-US" sz="2800" u="sng" dirty="0"/>
                        <a:t>Section 43:</a:t>
                      </a:r>
                    </a:p>
                    <a:p>
                      <a:pPr algn="just"/>
                      <a:r>
                        <a:rPr lang="en-US" sz="2800" b="1" kern="1200" dirty="0">
                          <a:solidFill>
                            <a:schemeClr val="lt1"/>
                          </a:solidFill>
                          <a:effectLst/>
                          <a:latin typeface="+mn-lt"/>
                          <a:ea typeface="+mn-ea"/>
                          <a:cs typeface="+mn-cs"/>
                        </a:rPr>
                        <a:t>Deals</a:t>
                      </a:r>
                      <a:r>
                        <a:rPr lang="en-US" sz="2800" b="1" kern="1200" baseline="0" dirty="0">
                          <a:solidFill>
                            <a:schemeClr val="lt1"/>
                          </a:solidFill>
                          <a:effectLst/>
                          <a:latin typeface="+mn-lt"/>
                          <a:ea typeface="+mn-ea"/>
                          <a:cs typeface="+mn-cs"/>
                        </a:rPr>
                        <a:t> with the time for Presidential Elections and manner of filling the vacancy. </a:t>
                      </a:r>
                      <a:endParaRPr lang="en-US" sz="2800" u="none" dirty="0"/>
                    </a:p>
                  </a:txBody>
                  <a:tcPr/>
                </a:tc>
                <a:tc>
                  <a:txBody>
                    <a:bodyPr/>
                    <a:lstStyle/>
                    <a:p>
                      <a:pPr algn="just"/>
                      <a:r>
                        <a:rPr lang="en-US" sz="2800" u="sng" dirty="0"/>
                        <a:t>Issue:</a:t>
                      </a:r>
                    </a:p>
                    <a:p>
                      <a:pPr algn="just"/>
                      <a:r>
                        <a:rPr lang="en-US" sz="2800" u="none" dirty="0"/>
                        <a:t>Did not provide fixed date for Presidential election. </a:t>
                      </a:r>
                    </a:p>
                    <a:p>
                      <a:pPr algn="just"/>
                      <a:endParaRPr lang="en-US" sz="2800" u="none" dirty="0"/>
                    </a:p>
                    <a:p>
                      <a:pPr algn="just"/>
                      <a:r>
                        <a:rPr lang="en-US" sz="2800" u="none" dirty="0"/>
                        <a:t>To provide a subsection on</a:t>
                      </a:r>
                      <a:r>
                        <a:rPr lang="en-US" sz="2800" u="none" baseline="0" dirty="0"/>
                        <a:t> fixed date for presidential  election.</a:t>
                      </a:r>
                      <a:endParaRPr lang="en-US" sz="2800" u="sng"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800" u="none" dirty="0"/>
                        <a:t>43(4): </a:t>
                      </a:r>
                      <a:r>
                        <a:rPr lang="en-GB" sz="2800" b="1" kern="1200" dirty="0">
                          <a:solidFill>
                            <a:schemeClr val="lt1"/>
                          </a:solidFill>
                          <a:effectLst/>
                          <a:latin typeface="+mn-lt"/>
                          <a:ea typeface="+mn-ea"/>
                          <a:cs typeface="+mn-cs"/>
                        </a:rPr>
                        <a:t> Presidential election conducted after 2023 shall be conducted on the </a:t>
                      </a:r>
                      <a:r>
                        <a:rPr lang="en-GB" sz="2800" b="1" u="sng" kern="1200" dirty="0">
                          <a:solidFill>
                            <a:schemeClr val="lt1"/>
                          </a:solidFill>
                          <a:effectLst/>
                          <a:latin typeface="+mn-lt"/>
                          <a:ea typeface="+mn-ea"/>
                          <a:cs typeface="+mn-cs"/>
                        </a:rPr>
                        <a:t>First Saturday of November</a:t>
                      </a:r>
                      <a:r>
                        <a:rPr lang="en-GB" sz="2800" b="1" u="none" kern="1200" dirty="0">
                          <a:solidFill>
                            <a:schemeClr val="lt1"/>
                          </a:solidFill>
                          <a:effectLst/>
                          <a:latin typeface="+mn-lt"/>
                          <a:ea typeface="+mn-ea"/>
                          <a:cs typeface="+mn-cs"/>
                        </a:rPr>
                        <a:t> </a:t>
                      </a:r>
                      <a:r>
                        <a:rPr lang="en-GB" sz="2800" b="1" kern="1200" dirty="0">
                          <a:solidFill>
                            <a:schemeClr val="lt1"/>
                          </a:solidFill>
                          <a:effectLst/>
                          <a:latin typeface="+mn-lt"/>
                          <a:ea typeface="+mn-ea"/>
                          <a:cs typeface="+mn-cs"/>
                        </a:rPr>
                        <a:t>after the expiration of the term of the sitting President.</a:t>
                      </a:r>
                      <a:endParaRPr lang="en-US" sz="2800" b="1"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bl>
          </a:graphicData>
        </a:graphic>
      </p:graphicFrame>
      <p:sp>
        <p:nvSpPr>
          <p:cNvPr id="5" name="Title 3">
            <a:extLst>
              <a:ext uri="{FF2B5EF4-FFF2-40B4-BE49-F238E27FC236}">
                <a16:creationId xmlns:a16="http://schemas.microsoft.com/office/drawing/2014/main" id="{0B491648-2AA4-47D0-A15B-B564A441D7AC}"/>
              </a:ext>
            </a:extLst>
          </p:cNvPr>
          <p:cNvSpPr>
            <a:spLocks noGrp="1"/>
          </p:cNvSpPr>
          <p:nvPr>
            <p:ph type="title"/>
          </p:nvPr>
        </p:nvSpPr>
        <p:spPr>
          <a:xfrm>
            <a:off x="814136" y="196678"/>
            <a:ext cx="10515600" cy="982412"/>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6" name="Picture 1" descr="sl logo"/>
          <p:cNvPicPr>
            <a:picLocks noChangeAspect="1" noChangeArrowheads="1"/>
          </p:cNvPicPr>
          <p:nvPr/>
        </p:nvPicPr>
        <p:blipFill>
          <a:blip r:embed="rId2"/>
          <a:srcRect/>
          <a:stretch>
            <a:fillRect/>
          </a:stretch>
        </p:blipFill>
        <p:spPr bwMode="auto">
          <a:xfrm>
            <a:off x="884958"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196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199" y="208709"/>
            <a:ext cx="10567737" cy="886159"/>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3046429227"/>
              </p:ext>
            </p:extLst>
          </p:nvPr>
        </p:nvGraphicFramePr>
        <p:xfrm>
          <a:off x="168442" y="1152803"/>
          <a:ext cx="11839073" cy="5440502"/>
        </p:xfrm>
        <a:graphic>
          <a:graphicData uri="http://schemas.openxmlformats.org/drawingml/2006/table">
            <a:tbl>
              <a:tblPr firstRow="1" bandRow="1">
                <a:tableStyleId>{5C22544A-7EE6-4342-B048-85BDC9FD1C3A}</a:tableStyleId>
              </a:tblPr>
              <a:tblGrid>
                <a:gridCol w="4031407">
                  <a:extLst>
                    <a:ext uri="{9D8B030D-6E8A-4147-A177-3AD203B41FA5}">
                      <a16:colId xmlns:a16="http://schemas.microsoft.com/office/drawing/2014/main" val="20000"/>
                    </a:ext>
                  </a:extLst>
                </a:gridCol>
                <a:gridCol w="2104698">
                  <a:extLst>
                    <a:ext uri="{9D8B030D-6E8A-4147-A177-3AD203B41FA5}">
                      <a16:colId xmlns:a16="http://schemas.microsoft.com/office/drawing/2014/main" val="20001"/>
                    </a:ext>
                  </a:extLst>
                </a:gridCol>
                <a:gridCol w="5702968">
                  <a:extLst>
                    <a:ext uri="{9D8B030D-6E8A-4147-A177-3AD203B41FA5}">
                      <a16:colId xmlns:a16="http://schemas.microsoft.com/office/drawing/2014/main" val="20002"/>
                    </a:ext>
                  </a:extLst>
                </a:gridCol>
              </a:tblGrid>
              <a:tr h="5440502">
                <a:tc>
                  <a:txBody>
                    <a:bodyPr/>
                    <a:lstStyle/>
                    <a:p>
                      <a:pPr algn="just"/>
                      <a:r>
                        <a:rPr lang="en-US" sz="2500" u="sng" dirty="0"/>
                        <a:t>Section 45(4):</a:t>
                      </a:r>
                    </a:p>
                    <a:p>
                      <a:pPr algn="just"/>
                      <a:r>
                        <a:rPr lang="en-US" sz="2500" b="1" kern="1200" dirty="0">
                          <a:solidFill>
                            <a:schemeClr val="lt1"/>
                          </a:solidFill>
                          <a:effectLst/>
                          <a:latin typeface="+mn-lt"/>
                          <a:ea typeface="+mn-ea"/>
                          <a:cs typeface="+mn-cs"/>
                        </a:rPr>
                        <a:t>A person who makes a statutory declaration under subsection (3) knowing it to be false in a material particular, or recklessly, whether it is true or not, commits an offence and is liable on conviction, to a fine not exceeding Le5,000,000 or to a term of imprisonment not exceeding 3 years.</a:t>
                      </a:r>
                    </a:p>
                    <a:p>
                      <a:pPr algn="just"/>
                      <a:endParaRPr lang="en-US" sz="2500" u="sng" dirty="0"/>
                    </a:p>
                  </a:txBody>
                  <a:tcPr/>
                </a:tc>
                <a:tc>
                  <a:txBody>
                    <a:bodyPr/>
                    <a:lstStyle/>
                    <a:p>
                      <a:pPr algn="just"/>
                      <a:r>
                        <a:rPr lang="en-US" sz="2500" u="sng" dirty="0"/>
                        <a:t>Issue:</a:t>
                      </a:r>
                    </a:p>
                    <a:p>
                      <a:pPr algn="just"/>
                      <a:r>
                        <a:rPr lang="en-US" sz="2500" u="none" dirty="0"/>
                        <a:t>The word </a:t>
                      </a:r>
                      <a:r>
                        <a:rPr lang="en-US" sz="2500" u="sng" dirty="0"/>
                        <a:t>'not exceeding</a:t>
                      </a:r>
                      <a:r>
                        <a:rPr lang="en-US" sz="2500" u="none" dirty="0"/>
                        <a:t>', instead of 'not less than was used in this section.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5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500" u="none" dirty="0"/>
                        <a:t>45(4): </a:t>
                      </a:r>
                      <a:r>
                        <a:rPr lang="en-GB" sz="2500" b="1" kern="1200" dirty="0">
                          <a:solidFill>
                            <a:schemeClr val="lt1"/>
                          </a:solidFill>
                          <a:effectLst/>
                          <a:latin typeface="+mn-lt"/>
                          <a:ea typeface="+mn-ea"/>
                          <a:cs typeface="+mn-cs"/>
                        </a:rPr>
                        <a:t> A person who makes a statutory declaration under subsection (3) which he knows to be false in a material particular, or recklessly, whether it is true or not, commits an offence and is liable, on conviction, to a fine not less than Le2,000,000.00 but not exceeding Le5,000,000.00 or to a term of imprisonment not exceeding 3 years or to both the fine and imprisonment. </a:t>
                      </a:r>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945118" y="178457"/>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3097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184645"/>
            <a:ext cx="10515600" cy="958349"/>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995142188"/>
              </p:ext>
            </p:extLst>
          </p:nvPr>
        </p:nvGraphicFramePr>
        <p:xfrm>
          <a:off x="385010" y="1345307"/>
          <a:ext cx="11333747" cy="5151745"/>
        </p:xfrm>
        <a:graphic>
          <a:graphicData uri="http://schemas.openxmlformats.org/drawingml/2006/table">
            <a:tbl>
              <a:tblPr firstRow="1" bandRow="1">
                <a:tableStyleId>{5C22544A-7EE6-4342-B048-85BDC9FD1C3A}</a:tableStyleId>
              </a:tblPr>
              <a:tblGrid>
                <a:gridCol w="3591450">
                  <a:extLst>
                    <a:ext uri="{9D8B030D-6E8A-4147-A177-3AD203B41FA5}">
                      <a16:colId xmlns:a16="http://schemas.microsoft.com/office/drawing/2014/main" val="20000"/>
                    </a:ext>
                  </a:extLst>
                </a:gridCol>
                <a:gridCol w="3146235">
                  <a:extLst>
                    <a:ext uri="{9D8B030D-6E8A-4147-A177-3AD203B41FA5}">
                      <a16:colId xmlns:a16="http://schemas.microsoft.com/office/drawing/2014/main" val="20001"/>
                    </a:ext>
                  </a:extLst>
                </a:gridCol>
                <a:gridCol w="4596062">
                  <a:extLst>
                    <a:ext uri="{9D8B030D-6E8A-4147-A177-3AD203B41FA5}">
                      <a16:colId xmlns:a16="http://schemas.microsoft.com/office/drawing/2014/main" val="20002"/>
                    </a:ext>
                  </a:extLst>
                </a:gridCol>
              </a:tblGrid>
              <a:tr h="5151745">
                <a:tc>
                  <a:txBody>
                    <a:bodyPr/>
                    <a:lstStyle/>
                    <a:p>
                      <a:pPr algn="just"/>
                      <a:r>
                        <a:rPr lang="en-US" sz="2600" u="sng" dirty="0"/>
                        <a:t>Section 46(1):</a:t>
                      </a:r>
                    </a:p>
                    <a:p>
                      <a:pPr algn="just"/>
                      <a:r>
                        <a:rPr lang="en-US" sz="2600" b="1" kern="1200" dirty="0">
                          <a:solidFill>
                            <a:schemeClr val="lt1"/>
                          </a:solidFill>
                          <a:effectLst/>
                          <a:latin typeface="+mn-lt"/>
                          <a:ea typeface="+mn-ea"/>
                          <a:cs typeface="+mn-cs"/>
                        </a:rPr>
                        <a:t>A presidential candidate shall not be entitled to take part in a presidential election unless he has paid to the Returning Officer a non-refundable election fee of such amount as may be prescribed.</a:t>
                      </a:r>
                    </a:p>
                    <a:p>
                      <a:pPr algn="just"/>
                      <a:endParaRPr lang="en-US" sz="2600" u="none" dirty="0"/>
                    </a:p>
                  </a:txBody>
                  <a:tcPr/>
                </a:tc>
                <a:tc>
                  <a:txBody>
                    <a:bodyPr/>
                    <a:lstStyle/>
                    <a:p>
                      <a:pPr algn="just"/>
                      <a:r>
                        <a:rPr lang="en-US" sz="2600" u="sng" dirty="0"/>
                        <a:t>Issue:</a:t>
                      </a:r>
                    </a:p>
                    <a:p>
                      <a:pPr algn="just"/>
                      <a:r>
                        <a:rPr lang="en-US" sz="2600" u="none" dirty="0"/>
                        <a:t>The prescribing authority for Nomination Fees was not stated in the Act. </a:t>
                      </a:r>
                    </a:p>
                    <a:p>
                      <a:pPr algn="just"/>
                      <a:endParaRPr lang="en-US" sz="2600" u="none" dirty="0"/>
                    </a:p>
                    <a:p>
                      <a:pPr algn="just"/>
                      <a:r>
                        <a:rPr lang="en-US" sz="2600" u="none" dirty="0"/>
                        <a:t>Also, there was no standardized method of computing such fees.</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6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r>
                        <a:rPr lang="en-GB" sz="2600" b="1" kern="1200" dirty="0">
                          <a:solidFill>
                            <a:schemeClr val="lt1"/>
                          </a:solidFill>
                          <a:effectLst/>
                          <a:latin typeface="+mn-lt"/>
                          <a:ea typeface="+mn-ea"/>
                          <a:cs typeface="+mn-cs"/>
                        </a:rPr>
                        <a:t> 46(3) A nomination fee shall be deemed to be duly paid if a presidential candidate deposits with the Returning Officer a written receipt issued by or on behalf of the EC for the amount received for or on account of the candidate in respect of the nomination fee.	</a:t>
                      </a:r>
                      <a:endParaRPr lang="en-US" sz="2600" u="none" dirty="0"/>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945118" y="178457"/>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95954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240633"/>
            <a:ext cx="10515600" cy="950494"/>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3490496311"/>
              </p:ext>
            </p:extLst>
          </p:nvPr>
        </p:nvGraphicFramePr>
        <p:xfrm>
          <a:off x="192504" y="1072579"/>
          <a:ext cx="11999495" cy="5616979"/>
        </p:xfrm>
        <a:graphic>
          <a:graphicData uri="http://schemas.openxmlformats.org/drawingml/2006/table">
            <a:tbl>
              <a:tblPr firstRow="1" bandRow="1">
                <a:tableStyleId>{5C22544A-7EE6-4342-B048-85BDC9FD1C3A}</a:tableStyleId>
              </a:tblPr>
              <a:tblGrid>
                <a:gridCol w="7892717">
                  <a:extLst>
                    <a:ext uri="{9D8B030D-6E8A-4147-A177-3AD203B41FA5}">
                      <a16:colId xmlns:a16="http://schemas.microsoft.com/office/drawing/2014/main" val="20000"/>
                    </a:ext>
                  </a:extLst>
                </a:gridCol>
                <a:gridCol w="1973179">
                  <a:extLst>
                    <a:ext uri="{9D8B030D-6E8A-4147-A177-3AD203B41FA5}">
                      <a16:colId xmlns:a16="http://schemas.microsoft.com/office/drawing/2014/main" val="20001"/>
                    </a:ext>
                  </a:extLst>
                </a:gridCol>
                <a:gridCol w="2133599">
                  <a:extLst>
                    <a:ext uri="{9D8B030D-6E8A-4147-A177-3AD203B41FA5}">
                      <a16:colId xmlns:a16="http://schemas.microsoft.com/office/drawing/2014/main" val="20002"/>
                    </a:ext>
                  </a:extLst>
                </a:gridCol>
              </a:tblGrid>
              <a:tr h="5616979">
                <a:tc>
                  <a:txBody>
                    <a:bodyPr/>
                    <a:lstStyle/>
                    <a:p>
                      <a:pPr algn="just"/>
                      <a:r>
                        <a:rPr lang="en-US" sz="2400" u="sng" dirty="0"/>
                        <a:t>Section 50:</a:t>
                      </a:r>
                    </a:p>
                    <a:p>
                      <a:pPr algn="just"/>
                      <a:r>
                        <a:rPr lang="en-US" sz="2400" b="1" kern="1200" dirty="0">
                          <a:solidFill>
                            <a:schemeClr val="lt1"/>
                          </a:solidFill>
                          <a:effectLst/>
                          <a:latin typeface="+mn-lt"/>
                          <a:ea typeface="+mn-ea"/>
                          <a:cs typeface="+mn-cs"/>
                        </a:rPr>
                        <a:t>(1) After the appointment of the day under section 43 for the holding of a presidential election, the EC shall appoint fit and proper persons to be–</a:t>
                      </a:r>
                    </a:p>
                    <a:p>
                      <a:pPr algn="just"/>
                      <a:r>
                        <a:rPr lang="en-US" sz="2400" b="1" kern="1200" dirty="0">
                          <a:solidFill>
                            <a:schemeClr val="lt1"/>
                          </a:solidFill>
                          <a:effectLst/>
                          <a:latin typeface="+mn-lt"/>
                          <a:ea typeface="+mn-ea"/>
                          <a:cs typeface="+mn-cs"/>
                        </a:rPr>
                        <a:t>(a) POs who shall be in charge of the polling in a polling station; and</a:t>
                      </a:r>
                    </a:p>
                    <a:p>
                      <a:pPr algn="just"/>
                      <a:r>
                        <a:rPr lang="en-US" sz="2400" b="1" kern="1200" dirty="0">
                          <a:solidFill>
                            <a:schemeClr val="lt1"/>
                          </a:solidFill>
                          <a:effectLst/>
                          <a:latin typeface="+mn-lt"/>
                          <a:ea typeface="+mn-ea"/>
                          <a:cs typeface="+mn-cs"/>
                        </a:rPr>
                        <a:t>(b) Polling Assistants who shall be under the direction of the </a:t>
                      </a:r>
                      <a:r>
                        <a:rPr lang="en-US" sz="2400" b="1" kern="1200" dirty="0" err="1">
                          <a:solidFill>
                            <a:schemeClr val="lt1"/>
                          </a:solidFill>
                          <a:effectLst/>
                          <a:latin typeface="+mn-lt"/>
                          <a:ea typeface="+mn-ea"/>
                          <a:cs typeface="+mn-cs"/>
                        </a:rPr>
                        <a:t>POs.</a:t>
                      </a:r>
                      <a:endParaRPr lang="en-US" sz="2400" b="1" kern="1200" dirty="0">
                        <a:solidFill>
                          <a:schemeClr val="lt1"/>
                        </a:solidFill>
                        <a:effectLst/>
                        <a:latin typeface="+mn-lt"/>
                        <a:ea typeface="+mn-ea"/>
                        <a:cs typeface="+mn-cs"/>
                      </a:endParaRPr>
                    </a:p>
                    <a:p>
                      <a:pPr algn="just"/>
                      <a:r>
                        <a:rPr lang="en-US" sz="2400" b="1" kern="1200" dirty="0">
                          <a:solidFill>
                            <a:schemeClr val="lt1"/>
                          </a:solidFill>
                          <a:effectLst/>
                          <a:latin typeface="+mn-lt"/>
                          <a:ea typeface="+mn-ea"/>
                          <a:cs typeface="+mn-cs"/>
                        </a:rPr>
                        <a:t>(2) Where parliamentary elections are to be held at the same time as the presidential election, the EC shall also appoint Returning Officers and Assistant Returning Officers.</a:t>
                      </a:r>
                    </a:p>
                    <a:p>
                      <a:pPr algn="just"/>
                      <a:r>
                        <a:rPr lang="en-US" sz="2400" b="1" kern="1200" dirty="0">
                          <a:solidFill>
                            <a:schemeClr val="lt1"/>
                          </a:solidFill>
                          <a:effectLst/>
                          <a:latin typeface="+mn-lt"/>
                          <a:ea typeface="+mn-ea"/>
                          <a:cs typeface="+mn-cs"/>
                        </a:rPr>
                        <a:t>(3) The appointment of Returning Officers, Assistant Returning Officers and Presiding Officers shall be published by Government Notice</a:t>
                      </a:r>
                    </a:p>
                    <a:p>
                      <a:pPr algn="just"/>
                      <a:endParaRPr lang="en-US" sz="2400" u="none" dirty="0"/>
                    </a:p>
                  </a:txBody>
                  <a:tcPr/>
                </a:tc>
                <a:tc>
                  <a:txBody>
                    <a:bodyPr/>
                    <a:lstStyle/>
                    <a:p>
                      <a:pPr algn="just"/>
                      <a:r>
                        <a:rPr lang="en-US" sz="2400" u="sng" dirty="0"/>
                        <a:t>Issue:</a:t>
                      </a:r>
                    </a:p>
                    <a:p>
                      <a:pPr algn="just"/>
                      <a:r>
                        <a:rPr lang="en-US" sz="2400" u="none" dirty="0"/>
                        <a:t>The following were not provided for in the Act:</a:t>
                      </a:r>
                    </a:p>
                    <a:p>
                      <a:pPr marL="285750" indent="-285750" algn="just">
                        <a:buFont typeface="Wingdings" panose="05000000000000000000" pitchFamily="2" charset="2"/>
                        <a:buChar char="Ø"/>
                      </a:pPr>
                      <a:r>
                        <a:rPr lang="en-US" sz="2400" u="none" dirty="0"/>
                        <a:t>PCMs,</a:t>
                      </a:r>
                    </a:p>
                    <a:p>
                      <a:pPr marL="285750" indent="-285750" algn="just">
                        <a:buFont typeface="Wingdings" panose="05000000000000000000" pitchFamily="2" charset="2"/>
                        <a:buChar char="Ø"/>
                      </a:pPr>
                      <a:r>
                        <a:rPr lang="en-US" sz="2400" u="none" dirty="0"/>
                        <a:t>WCs,</a:t>
                      </a:r>
                    </a:p>
                    <a:p>
                      <a:pPr marL="285750" indent="-285750" algn="just">
                        <a:buFont typeface="Wingdings" panose="05000000000000000000" pitchFamily="2" charset="2"/>
                        <a:buChar char="Ø"/>
                      </a:pPr>
                      <a:r>
                        <a:rPr lang="en-US" sz="2400" u="none" dirty="0"/>
                        <a:t>Electoral Centres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r>
                        <a:rPr lang="en-GB" sz="2400" b="1" kern="1200" dirty="0">
                          <a:solidFill>
                            <a:schemeClr val="lt1"/>
                          </a:solidFill>
                          <a:effectLst/>
                          <a:latin typeface="+mn-lt"/>
                          <a:ea typeface="+mn-ea"/>
                          <a:cs typeface="+mn-cs"/>
                        </a:rPr>
                        <a:t>50(b)  PCMs who shall be</a:t>
                      </a:r>
                      <a:r>
                        <a:rPr lang="en-GB" sz="2400" b="1" kern="1200" baseline="0" dirty="0">
                          <a:solidFill>
                            <a:schemeClr val="lt1"/>
                          </a:solidFill>
                          <a:effectLst/>
                          <a:latin typeface="+mn-lt"/>
                          <a:ea typeface="+mn-ea"/>
                          <a:cs typeface="+mn-cs"/>
                        </a:rPr>
                        <a:t> </a:t>
                      </a:r>
                      <a:r>
                        <a:rPr lang="en-GB" sz="2400" b="1" kern="1200" dirty="0">
                          <a:solidFill>
                            <a:schemeClr val="lt1"/>
                          </a:solidFill>
                          <a:effectLst/>
                          <a:latin typeface="+mn-lt"/>
                          <a:ea typeface="+mn-ea"/>
                          <a:cs typeface="+mn-cs"/>
                        </a:rPr>
                        <a:t>responsible for supervising the conduct of the polling</a:t>
                      </a:r>
                      <a:r>
                        <a:rPr lang="en-GB" sz="2400" b="1" kern="1200" baseline="0" dirty="0">
                          <a:solidFill>
                            <a:schemeClr val="lt1"/>
                          </a:solidFill>
                          <a:effectLst/>
                          <a:latin typeface="+mn-lt"/>
                          <a:ea typeface="+mn-ea"/>
                          <a:cs typeface="+mn-cs"/>
                        </a:rPr>
                        <a:t> </a:t>
                      </a:r>
                      <a:r>
                        <a:rPr lang="en-GB" sz="2400" b="1" kern="1200" dirty="0">
                          <a:solidFill>
                            <a:schemeClr val="lt1"/>
                          </a:solidFill>
                          <a:effectLst/>
                          <a:latin typeface="+mn-lt"/>
                          <a:ea typeface="+mn-ea"/>
                          <a:cs typeface="+mn-cs"/>
                        </a:rPr>
                        <a:t>process at the polling centre; </a:t>
                      </a:r>
                      <a:endParaRPr lang="en-US" sz="2400" u="none" dirty="0"/>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884958" y="238617"/>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9260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184646"/>
            <a:ext cx="10515600" cy="922254"/>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1986451554"/>
              </p:ext>
            </p:extLst>
          </p:nvPr>
        </p:nvGraphicFramePr>
        <p:xfrm>
          <a:off x="505326" y="1345307"/>
          <a:ext cx="11141243" cy="5151745"/>
        </p:xfrm>
        <a:graphic>
          <a:graphicData uri="http://schemas.openxmlformats.org/drawingml/2006/table">
            <a:tbl>
              <a:tblPr firstRow="1" bandRow="1">
                <a:tableStyleId>{5C22544A-7EE6-4342-B048-85BDC9FD1C3A}</a:tableStyleId>
              </a:tblPr>
              <a:tblGrid>
                <a:gridCol w="4315514">
                  <a:extLst>
                    <a:ext uri="{9D8B030D-6E8A-4147-A177-3AD203B41FA5}">
                      <a16:colId xmlns:a16="http://schemas.microsoft.com/office/drawing/2014/main" val="20000"/>
                    </a:ext>
                  </a:extLst>
                </a:gridCol>
                <a:gridCol w="2542486">
                  <a:extLst>
                    <a:ext uri="{9D8B030D-6E8A-4147-A177-3AD203B41FA5}">
                      <a16:colId xmlns:a16="http://schemas.microsoft.com/office/drawing/2014/main" val="20001"/>
                    </a:ext>
                  </a:extLst>
                </a:gridCol>
                <a:gridCol w="4283243">
                  <a:extLst>
                    <a:ext uri="{9D8B030D-6E8A-4147-A177-3AD203B41FA5}">
                      <a16:colId xmlns:a16="http://schemas.microsoft.com/office/drawing/2014/main" val="20002"/>
                    </a:ext>
                  </a:extLst>
                </a:gridCol>
              </a:tblGrid>
              <a:tr h="5151745">
                <a:tc>
                  <a:txBody>
                    <a:bodyPr/>
                    <a:lstStyle/>
                    <a:p>
                      <a:pPr algn="just"/>
                      <a:r>
                        <a:rPr lang="en-US" sz="2200" u="sng" dirty="0"/>
                        <a:t>Section 52(1):</a:t>
                      </a:r>
                    </a:p>
                    <a:p>
                      <a:pPr algn="just"/>
                      <a:r>
                        <a:rPr lang="en-US" sz="2200" b="1" kern="1200" dirty="0">
                          <a:solidFill>
                            <a:schemeClr val="lt1"/>
                          </a:solidFill>
                          <a:effectLst/>
                          <a:latin typeface="+mn-lt"/>
                          <a:ea typeface="+mn-ea"/>
                          <a:cs typeface="+mn-cs"/>
                        </a:rPr>
                        <a:t>After the expiration of the time fixed for polling, the votes shall be counted, polling station by polling station and each Presiding Officer shall as soon as possible after the votes have been counted, certify, through the regional offices of the</a:t>
                      </a:r>
                      <a:r>
                        <a:rPr lang="en-US" sz="2200" b="1" kern="1200" baseline="0" dirty="0">
                          <a:solidFill>
                            <a:schemeClr val="lt1"/>
                          </a:solidFill>
                          <a:effectLst/>
                          <a:latin typeface="+mn-lt"/>
                          <a:ea typeface="+mn-ea"/>
                          <a:cs typeface="+mn-cs"/>
                        </a:rPr>
                        <a:t> </a:t>
                      </a:r>
                      <a:r>
                        <a:rPr lang="en-US" sz="2200" b="1" kern="1200" dirty="0">
                          <a:solidFill>
                            <a:schemeClr val="lt1"/>
                          </a:solidFill>
                          <a:effectLst/>
                          <a:latin typeface="+mn-lt"/>
                          <a:ea typeface="+mn-ea"/>
                          <a:cs typeface="+mn-cs"/>
                        </a:rPr>
                        <a:t>EC, to the Returning Officer, the result of the counting, stating the number of valid votes cast in favour of each presidential</a:t>
                      </a:r>
                    </a:p>
                    <a:p>
                      <a:pPr algn="just"/>
                      <a:r>
                        <a:rPr lang="en-US" sz="2200" b="1" kern="1200" dirty="0">
                          <a:solidFill>
                            <a:schemeClr val="lt1"/>
                          </a:solidFill>
                          <a:effectLst/>
                          <a:latin typeface="+mn-lt"/>
                          <a:ea typeface="+mn-ea"/>
                          <a:cs typeface="+mn-cs"/>
                        </a:rPr>
                        <a:t>candidate.</a:t>
                      </a:r>
                    </a:p>
                    <a:p>
                      <a:pPr algn="just"/>
                      <a:endParaRPr lang="en-US" sz="2200" u="none" dirty="0"/>
                    </a:p>
                  </a:txBody>
                  <a:tcPr/>
                </a:tc>
                <a:tc>
                  <a:txBody>
                    <a:bodyPr/>
                    <a:lstStyle/>
                    <a:p>
                      <a:pPr algn="just"/>
                      <a:r>
                        <a:rPr lang="en-US" sz="2200" u="sng" dirty="0"/>
                        <a:t>Issue:</a:t>
                      </a:r>
                    </a:p>
                    <a:p>
                      <a:pPr algn="just"/>
                      <a:r>
                        <a:rPr lang="en-US" sz="2200" u="none" dirty="0"/>
                        <a:t>The chain of reporting election results – from the POs to the NRO).</a:t>
                      </a:r>
                      <a:r>
                        <a:rPr lang="en-US" sz="2200" u="none" baseline="0" dirty="0"/>
                        <a:t> Within the chain, the RRO’s role is absent. </a:t>
                      </a:r>
                    </a:p>
                    <a:p>
                      <a:pPr algn="just"/>
                      <a:r>
                        <a:rPr lang="en-US" sz="2200" u="none" baseline="0" dirty="0"/>
                        <a:t>The Chain:  </a:t>
                      </a:r>
                    </a:p>
                    <a:p>
                      <a:pPr algn="just"/>
                      <a:r>
                        <a:rPr lang="en-US" sz="2200" u="none" baseline="0" dirty="0"/>
                        <a:t>PO to DRO to RRO to NRO</a:t>
                      </a:r>
                      <a:endParaRPr lang="en-US" sz="22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2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dirty="0"/>
                        <a:t>52(1):   </a:t>
                      </a:r>
                      <a:r>
                        <a:rPr lang="en-GB" sz="2200" b="1" kern="1200" dirty="0">
                          <a:solidFill>
                            <a:schemeClr val="lt1"/>
                          </a:solidFill>
                          <a:effectLst/>
                          <a:latin typeface="+mn-lt"/>
                          <a:ea typeface="+mn-ea"/>
                          <a:cs typeface="+mn-cs"/>
                        </a:rPr>
                        <a:t>After the expiration of the time fixed for polling, the votes shall be counted, polling station by polling station and each PO shall as soon as possible after the votes have been counted, certify, through the DRO,  RRO and  the NRO, the result of the counting and stating the number of valid votes cast in favour of each presidential candidate. </a:t>
                      </a:r>
                      <a:endParaRPr lang="en-US" sz="2200" u="none" dirty="0"/>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87292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33197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14159081"/>
              </p:ext>
            </p:extLst>
          </p:nvPr>
        </p:nvGraphicFramePr>
        <p:xfrm>
          <a:off x="360947" y="1345307"/>
          <a:ext cx="11425986" cy="5055493"/>
        </p:xfrm>
        <a:graphic>
          <a:graphicData uri="http://schemas.openxmlformats.org/drawingml/2006/table">
            <a:tbl>
              <a:tblPr firstRow="1" bandRow="1">
                <a:tableStyleId>{5C22544A-7EE6-4342-B048-85BDC9FD1C3A}</a:tableStyleId>
              </a:tblPr>
              <a:tblGrid>
                <a:gridCol w="3907083">
                  <a:extLst>
                    <a:ext uri="{9D8B030D-6E8A-4147-A177-3AD203B41FA5}">
                      <a16:colId xmlns:a16="http://schemas.microsoft.com/office/drawing/2014/main" val="20000"/>
                    </a:ext>
                  </a:extLst>
                </a:gridCol>
                <a:gridCol w="4271095">
                  <a:extLst>
                    <a:ext uri="{9D8B030D-6E8A-4147-A177-3AD203B41FA5}">
                      <a16:colId xmlns:a16="http://schemas.microsoft.com/office/drawing/2014/main" val="20001"/>
                    </a:ext>
                  </a:extLst>
                </a:gridCol>
                <a:gridCol w="3247808">
                  <a:extLst>
                    <a:ext uri="{9D8B030D-6E8A-4147-A177-3AD203B41FA5}">
                      <a16:colId xmlns:a16="http://schemas.microsoft.com/office/drawing/2014/main" val="20002"/>
                    </a:ext>
                  </a:extLst>
                </a:gridCol>
              </a:tblGrid>
              <a:tr h="5055493">
                <a:tc>
                  <a:txBody>
                    <a:bodyPr/>
                    <a:lstStyle/>
                    <a:p>
                      <a:pPr algn="just"/>
                      <a:r>
                        <a:rPr lang="en-US" sz="3000" u="sng" dirty="0"/>
                        <a:t>Section 56:</a:t>
                      </a:r>
                    </a:p>
                    <a:p>
                      <a:pPr algn="just"/>
                      <a:r>
                        <a:rPr lang="en-US" sz="3000" b="1" kern="1200" dirty="0">
                          <a:solidFill>
                            <a:schemeClr val="lt1"/>
                          </a:solidFill>
                          <a:effectLst/>
                          <a:latin typeface="+mn-lt"/>
                          <a:ea typeface="+mn-ea"/>
                          <a:cs typeface="+mn-cs"/>
                        </a:rPr>
                        <a:t>The time for a general election of the OMPs shall be appointed by proclamation made by the President after consultation with the EC.</a:t>
                      </a:r>
                    </a:p>
                  </a:txBody>
                  <a:tcPr/>
                </a:tc>
                <a:tc>
                  <a:txBody>
                    <a:bodyPr/>
                    <a:lstStyle/>
                    <a:p>
                      <a:pPr algn="just"/>
                      <a:r>
                        <a:rPr lang="en-US" sz="30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3000" u="none" dirty="0"/>
                        <a:t>it</a:t>
                      </a:r>
                      <a:r>
                        <a:rPr lang="en-US" sz="3000" u="none" baseline="0" dirty="0"/>
                        <a:t> did not provide for Reserved Seat MPs (RSMPs). To provide for RSMPs </a:t>
                      </a:r>
                      <a:r>
                        <a:rPr lang="en-US" sz="3000" u="none" dirty="0"/>
                        <a:t> and to define persons of such category.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30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3000" u="none" dirty="0"/>
                        <a:t>56(c):  Reserved Seats MPs as Parliament may prescribe.</a:t>
                      </a:r>
                      <a:endParaRPr lang="en-US" sz="3000" b="1"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bl>
          </a:graphicData>
        </a:graphic>
      </p:graphicFrame>
      <p:sp>
        <p:nvSpPr>
          <p:cNvPr id="5" name="Title 3">
            <a:extLst>
              <a:ext uri="{FF2B5EF4-FFF2-40B4-BE49-F238E27FC236}">
                <a16:creationId xmlns:a16="http://schemas.microsoft.com/office/drawing/2014/main" id="{0B491648-2AA4-47D0-A15B-B564A441D7AC}"/>
              </a:ext>
            </a:extLst>
          </p:cNvPr>
          <p:cNvSpPr>
            <a:spLocks noGrp="1"/>
          </p:cNvSpPr>
          <p:nvPr>
            <p:ph type="title"/>
          </p:nvPr>
        </p:nvSpPr>
        <p:spPr>
          <a:xfrm>
            <a:off x="838200" y="220741"/>
            <a:ext cx="10515600" cy="898195"/>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6" name="Picture 1" descr="sl logo"/>
          <p:cNvPicPr>
            <a:picLocks noChangeAspect="1" noChangeArrowheads="1"/>
          </p:cNvPicPr>
          <p:nvPr/>
        </p:nvPicPr>
        <p:blipFill>
          <a:blip r:embed="rId2"/>
          <a:srcRect/>
          <a:stretch>
            <a:fillRect/>
          </a:stretch>
        </p:blipFill>
        <p:spPr bwMode="auto">
          <a:xfrm>
            <a:off x="87292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9698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220741"/>
            <a:ext cx="10515600" cy="898195"/>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128049139"/>
              </p:ext>
            </p:extLst>
          </p:nvPr>
        </p:nvGraphicFramePr>
        <p:xfrm>
          <a:off x="814136" y="1345307"/>
          <a:ext cx="10515600" cy="4814861"/>
        </p:xfrm>
        <a:graphic>
          <a:graphicData uri="http://schemas.openxmlformats.org/drawingml/2006/table">
            <a:tbl>
              <a:tblPr firstRow="1" bandRow="1">
                <a:tableStyleId>{5C22544A-7EE6-4342-B048-85BDC9FD1C3A}</a:tableStyleId>
              </a:tblPr>
              <a:tblGrid>
                <a:gridCol w="3180348">
                  <a:extLst>
                    <a:ext uri="{9D8B030D-6E8A-4147-A177-3AD203B41FA5}">
                      <a16:colId xmlns:a16="http://schemas.microsoft.com/office/drawing/2014/main" val="20000"/>
                    </a:ext>
                  </a:extLst>
                </a:gridCol>
                <a:gridCol w="4018548">
                  <a:extLst>
                    <a:ext uri="{9D8B030D-6E8A-4147-A177-3AD203B41FA5}">
                      <a16:colId xmlns:a16="http://schemas.microsoft.com/office/drawing/2014/main" val="20001"/>
                    </a:ext>
                  </a:extLst>
                </a:gridCol>
                <a:gridCol w="3316704">
                  <a:extLst>
                    <a:ext uri="{9D8B030D-6E8A-4147-A177-3AD203B41FA5}">
                      <a16:colId xmlns:a16="http://schemas.microsoft.com/office/drawing/2014/main" val="20002"/>
                    </a:ext>
                  </a:extLst>
                </a:gridCol>
              </a:tblGrid>
              <a:tr h="4814861">
                <a:tc>
                  <a:txBody>
                    <a:bodyPr/>
                    <a:lstStyle/>
                    <a:p>
                      <a:pPr algn="just"/>
                      <a:r>
                        <a:rPr lang="en-US" sz="2600" u="sng" dirty="0"/>
                        <a:t>Section 57:</a:t>
                      </a:r>
                    </a:p>
                    <a:p>
                      <a:pPr algn="just"/>
                      <a:r>
                        <a:rPr lang="en-US" sz="2600" b="1" kern="1200" dirty="0">
                          <a:solidFill>
                            <a:schemeClr val="lt1"/>
                          </a:solidFill>
                          <a:effectLst/>
                          <a:latin typeface="+mn-lt"/>
                          <a:ea typeface="+mn-ea"/>
                          <a:cs typeface="+mn-cs"/>
                        </a:rPr>
                        <a:t>The time for a general election of the OMPs shall be appointed by proclamation made by the President after consultation with the EC.</a:t>
                      </a:r>
                    </a:p>
                  </a:txBody>
                  <a:tcPr/>
                </a:tc>
                <a:tc>
                  <a:txBody>
                    <a:bodyPr/>
                    <a:lstStyle/>
                    <a:p>
                      <a:pPr algn="just"/>
                      <a:r>
                        <a:rPr lang="en-US" sz="26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600" u="none" dirty="0"/>
                        <a:t>The President declaring </a:t>
                      </a:r>
                      <a:r>
                        <a:rPr lang="en-US" sz="2600" u="sng" dirty="0"/>
                        <a:t>‘date for General Elections’</a:t>
                      </a:r>
                      <a:r>
                        <a:rPr lang="en-US" sz="2600" u="none" dirty="0"/>
                        <a:t> instead of the EC. This takes away an essential function of the EC and hence compromises its independence.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600" u="none" dirty="0"/>
                        <a:t>To amend this section to provide for a </a:t>
                      </a:r>
                      <a:r>
                        <a:rPr lang="en-US" sz="2600" u="sng" dirty="0"/>
                        <a:t>'Fixed Date</a:t>
                      </a:r>
                      <a:r>
                        <a:rPr lang="en-US" sz="2600" u="none" dirty="0"/>
                        <a:t>' for elections.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6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600" u="none" dirty="0"/>
                        <a:t>57:   </a:t>
                      </a:r>
                      <a:r>
                        <a:rPr lang="en-GB" sz="2600" b="1" kern="1200" dirty="0">
                          <a:solidFill>
                            <a:schemeClr val="lt1"/>
                          </a:solidFill>
                          <a:effectLst/>
                          <a:latin typeface="+mn-lt"/>
                          <a:ea typeface="+mn-ea"/>
                          <a:cs typeface="+mn-cs"/>
                        </a:rPr>
                        <a:t>The date for the general election of MPs, other than PCMPs, shall be on the, the</a:t>
                      </a:r>
                      <a:r>
                        <a:rPr lang="en-GB" sz="2600" b="1" kern="1200" baseline="0" dirty="0">
                          <a:solidFill>
                            <a:schemeClr val="lt1"/>
                          </a:solidFill>
                          <a:effectLst/>
                          <a:latin typeface="+mn-lt"/>
                          <a:ea typeface="+mn-ea"/>
                          <a:cs typeface="+mn-cs"/>
                        </a:rPr>
                        <a:t> </a:t>
                      </a:r>
                      <a:r>
                        <a:rPr lang="en-GB" sz="2600" b="1" u="sng" kern="1200" baseline="0" dirty="0">
                          <a:solidFill>
                            <a:schemeClr val="lt1"/>
                          </a:solidFill>
                          <a:effectLst/>
                          <a:latin typeface="+mn-lt"/>
                          <a:ea typeface="+mn-ea"/>
                          <a:cs typeface="+mn-cs"/>
                        </a:rPr>
                        <a:t>F</a:t>
                      </a:r>
                      <a:r>
                        <a:rPr lang="en-GB" sz="2600" b="1" u="sng" kern="1200" dirty="0">
                          <a:solidFill>
                            <a:schemeClr val="lt1"/>
                          </a:solidFill>
                          <a:effectLst/>
                          <a:latin typeface="+mn-lt"/>
                          <a:ea typeface="+mn-ea"/>
                          <a:cs typeface="+mn-cs"/>
                        </a:rPr>
                        <a:t>irst Saturday of November </a:t>
                      </a:r>
                      <a:r>
                        <a:rPr lang="en-GB" sz="2600" b="1" u="none" kern="1200" dirty="0">
                          <a:solidFill>
                            <a:schemeClr val="lt1"/>
                          </a:solidFill>
                          <a:effectLst/>
                          <a:latin typeface="+mn-lt"/>
                          <a:ea typeface="+mn-ea"/>
                          <a:cs typeface="+mn-cs"/>
                        </a:rPr>
                        <a:t>after</a:t>
                      </a:r>
                      <a:r>
                        <a:rPr lang="en-GB" sz="2600" b="1" kern="1200" dirty="0">
                          <a:solidFill>
                            <a:schemeClr val="lt1"/>
                          </a:solidFill>
                          <a:effectLst/>
                          <a:latin typeface="+mn-lt"/>
                          <a:ea typeface="+mn-ea"/>
                          <a:cs typeface="+mn-cs"/>
                        </a:rPr>
                        <a:t> the expiration of the tenure of MPs. </a:t>
                      </a:r>
                      <a:endParaRPr lang="en-US" sz="2600" b="1"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bl>
          </a:graphicData>
        </a:graphic>
      </p:graphicFrame>
      <p:pic>
        <p:nvPicPr>
          <p:cNvPr id="7" name="Picture 1" descr="sl logo"/>
          <p:cNvPicPr>
            <a:picLocks noChangeAspect="1" noChangeArrowheads="1"/>
          </p:cNvPicPr>
          <p:nvPr/>
        </p:nvPicPr>
        <p:blipFill>
          <a:blip r:embed="rId2"/>
          <a:srcRect/>
          <a:stretch>
            <a:fillRect/>
          </a:stretch>
        </p:blipFill>
        <p:spPr bwMode="auto">
          <a:xfrm>
            <a:off x="872926" y="214553"/>
            <a:ext cx="1193074" cy="809899"/>
          </a:xfrm>
          <a:prstGeom prst="rect">
            <a:avLst/>
          </a:prstGeom>
          <a:noFill/>
        </p:spPr>
      </p:pic>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6357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172613"/>
            <a:ext cx="10515600" cy="838033"/>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2416659517"/>
              </p:ext>
            </p:extLst>
          </p:nvPr>
        </p:nvGraphicFramePr>
        <p:xfrm>
          <a:off x="312821" y="1204933"/>
          <a:ext cx="11590423" cy="5472600"/>
        </p:xfrm>
        <a:graphic>
          <a:graphicData uri="http://schemas.openxmlformats.org/drawingml/2006/table">
            <a:tbl>
              <a:tblPr firstRow="1" bandRow="1">
                <a:tableStyleId>{5C22544A-7EE6-4342-B048-85BDC9FD1C3A}</a:tableStyleId>
              </a:tblPr>
              <a:tblGrid>
                <a:gridCol w="3664555">
                  <a:extLst>
                    <a:ext uri="{9D8B030D-6E8A-4147-A177-3AD203B41FA5}">
                      <a16:colId xmlns:a16="http://schemas.microsoft.com/office/drawing/2014/main" val="20000"/>
                    </a:ext>
                  </a:extLst>
                </a:gridCol>
                <a:gridCol w="4031452">
                  <a:extLst>
                    <a:ext uri="{9D8B030D-6E8A-4147-A177-3AD203B41FA5}">
                      <a16:colId xmlns:a16="http://schemas.microsoft.com/office/drawing/2014/main" val="20001"/>
                    </a:ext>
                  </a:extLst>
                </a:gridCol>
                <a:gridCol w="3894416">
                  <a:extLst>
                    <a:ext uri="{9D8B030D-6E8A-4147-A177-3AD203B41FA5}">
                      <a16:colId xmlns:a16="http://schemas.microsoft.com/office/drawing/2014/main" val="20002"/>
                    </a:ext>
                  </a:extLst>
                </a:gridCol>
              </a:tblGrid>
              <a:tr h="5472600">
                <a:tc>
                  <a:txBody>
                    <a:bodyPr/>
                    <a:lstStyle/>
                    <a:p>
                      <a:pPr algn="just"/>
                      <a:r>
                        <a:rPr lang="en-US" sz="2800" u="sng" dirty="0"/>
                        <a:t>Section 60(5):</a:t>
                      </a:r>
                    </a:p>
                    <a:p>
                      <a:pPr algn="just"/>
                      <a:r>
                        <a:rPr lang="en-US" sz="2800" b="1" kern="1200" dirty="0">
                          <a:solidFill>
                            <a:schemeClr val="lt1"/>
                          </a:solidFill>
                          <a:effectLst/>
                          <a:latin typeface="+mn-lt"/>
                          <a:ea typeface="+mn-ea"/>
                          <a:cs typeface="+mn-cs"/>
                        </a:rPr>
                        <a:t>Every candidate shall pay to the Returning Officer a non-refundable nomination fee of the prescribed amount and the nomination shall not be valid until the nomination fee has been paid.</a:t>
                      </a:r>
                    </a:p>
                    <a:p>
                      <a:pPr algn="just"/>
                      <a:endParaRPr lang="en-US" sz="2800" u="none" dirty="0"/>
                    </a:p>
                  </a:txBody>
                  <a:tcPr/>
                </a:tc>
                <a:tc>
                  <a:txBody>
                    <a:bodyPr/>
                    <a:lstStyle/>
                    <a:p>
                      <a:pPr algn="just"/>
                      <a:r>
                        <a:rPr lang="en-US" sz="28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800" u="none" dirty="0"/>
                        <a:t>The law is silent on who the prescribing authority is on Nomination Fees. To amend this subsection to provide for</a:t>
                      </a:r>
                      <a:r>
                        <a:rPr lang="en-US" sz="2800" u="none" baseline="0" dirty="0"/>
                        <a:t> </a:t>
                      </a:r>
                      <a:r>
                        <a:rPr lang="en-US" sz="2800" u="none" dirty="0"/>
                        <a:t>the EC to Prescribe Nomination Fees</a:t>
                      </a:r>
                      <a:r>
                        <a:rPr lang="en-US" sz="2800" u="none" baseline="0" dirty="0"/>
                        <a:t> by using </a:t>
                      </a:r>
                      <a:r>
                        <a:rPr lang="en-US" sz="2800" u="none" dirty="0"/>
                        <a:t>a ‘Nomination Fees Formula’, that factors the ‘Minimum Wage’. </a:t>
                      </a:r>
                    </a:p>
                    <a:p>
                      <a:pPr algn="just"/>
                      <a:endParaRPr lang="en-US" sz="28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r>
                        <a:rPr lang="en-GB" sz="2800" b="1" kern="1200" dirty="0">
                          <a:solidFill>
                            <a:schemeClr val="lt1"/>
                          </a:solidFill>
                          <a:effectLst/>
                          <a:latin typeface="+mn-lt"/>
                          <a:ea typeface="+mn-ea"/>
                          <a:cs typeface="+mn-cs"/>
                        </a:rPr>
                        <a:t> 60(5):  A candidate shall not be entitled to take part in general election unless he has paid to the Returning Officer a non-refundable nomination fee based on the Nomination Fee Formulae specified in the 11</a:t>
                      </a:r>
                      <a:r>
                        <a:rPr lang="en-GB" sz="2800" b="1" kern="1200" baseline="30000" dirty="0">
                          <a:solidFill>
                            <a:schemeClr val="lt1"/>
                          </a:solidFill>
                          <a:effectLst/>
                          <a:latin typeface="+mn-lt"/>
                          <a:ea typeface="+mn-ea"/>
                          <a:cs typeface="+mn-cs"/>
                        </a:rPr>
                        <a:t>th</a:t>
                      </a:r>
                      <a:r>
                        <a:rPr lang="en-GB" sz="2800" b="1" kern="1200" dirty="0">
                          <a:solidFill>
                            <a:schemeClr val="lt1"/>
                          </a:solidFill>
                          <a:effectLst/>
                          <a:latin typeface="+mn-lt"/>
                          <a:ea typeface="+mn-ea"/>
                          <a:cs typeface="+mn-cs"/>
                        </a:rPr>
                        <a:t> Schedule.                 </a:t>
                      </a:r>
                      <a:endParaRPr lang="en-US" sz="2800" u="none" dirty="0"/>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87292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1223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Wave 9">
            <a:extLst>
              <a:ext uri="{FF2B5EF4-FFF2-40B4-BE49-F238E27FC236}">
                <a16:creationId xmlns:a16="http://schemas.microsoft.com/office/drawing/2014/main" id="{0B491648-2AA4-47D0-A15B-B564A441D7AC}"/>
              </a:ext>
            </a:extLst>
          </p:cNvPr>
          <p:cNvSpPr/>
          <p:nvPr/>
        </p:nvSpPr>
        <p:spPr>
          <a:xfrm>
            <a:off x="1" y="0"/>
            <a:ext cx="12192000" cy="6858000"/>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algn="ctr">
              <a:lnSpc>
                <a:spcPct val="160000"/>
              </a:lnSpc>
              <a:buFontTx/>
              <a:buNone/>
            </a:pPr>
            <a:r>
              <a:rPr lang="en-US" sz="2800" b="1" dirty="0"/>
              <a:t>BACKGROUND  </a:t>
            </a:r>
          </a:p>
          <a:p>
            <a:pPr algn="ctr">
              <a:lnSpc>
                <a:spcPct val="160000"/>
              </a:lnSpc>
              <a:buFontTx/>
              <a:buNone/>
            </a:pPr>
            <a:r>
              <a:rPr lang="en-US" sz="2800" b="1" dirty="0"/>
              <a:t>TO THE </a:t>
            </a:r>
          </a:p>
          <a:p>
            <a:pPr algn="ctr">
              <a:lnSpc>
                <a:spcPct val="160000"/>
              </a:lnSpc>
              <a:buFontTx/>
              <a:buNone/>
            </a:pPr>
            <a:r>
              <a:rPr lang="en-US" sz="2800" b="1" dirty="0"/>
              <a:t>ELECTORAL LEGAL REFORMS PROCESS</a:t>
            </a:r>
          </a:p>
          <a:p>
            <a:pPr algn="ctr">
              <a:lnSpc>
                <a:spcPct val="160000"/>
              </a:lnSpc>
              <a:buFontTx/>
              <a:buNone/>
            </a:pPr>
            <a:endParaRPr lang="en-US" sz="2400" b="1" dirty="0"/>
          </a:p>
          <a:p>
            <a:pPr algn="ctr">
              <a:lnSpc>
                <a:spcPct val="160000"/>
              </a:lnSpc>
              <a:buFontTx/>
              <a:buNone/>
            </a:pPr>
            <a:endParaRPr lang="en-US" sz="2400" b="1" dirty="0"/>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p:txBody>
      </p:sp>
      <p:pic>
        <p:nvPicPr>
          <p:cNvPr id="9" name="Picture 1" descr="sl logo"/>
          <p:cNvPicPr>
            <a:picLocks noChangeAspect="1" noChangeArrowheads="1"/>
          </p:cNvPicPr>
          <p:nvPr/>
        </p:nvPicPr>
        <p:blipFill>
          <a:blip r:embed="rId2"/>
          <a:srcRect/>
          <a:stretch>
            <a:fillRect/>
          </a:stretch>
        </p:blipFill>
        <p:spPr bwMode="auto">
          <a:xfrm>
            <a:off x="1162932" y="239928"/>
            <a:ext cx="1193074" cy="809899"/>
          </a:xfrm>
          <a:prstGeom prst="rect">
            <a:avLst/>
          </a:prstGeom>
          <a:noFill/>
        </p:spPr>
      </p:pic>
      <p:sp>
        <p:nvSpPr>
          <p:cNvPr id="2" name="Rectangle 1"/>
          <p:cNvSpPr/>
          <p:nvPr/>
        </p:nvSpPr>
        <p:spPr>
          <a:xfrm>
            <a:off x="480540" y="1279976"/>
            <a:ext cx="11101860" cy="646331"/>
          </a:xfrm>
          <a:prstGeom prst="rect">
            <a:avLst/>
          </a:prstGeom>
        </p:spPr>
        <p:txBody>
          <a:bodyPr wrap="square">
            <a:spAutoFit/>
          </a:bodyPr>
          <a:lstStyle/>
          <a:p>
            <a:pPr algn="just"/>
            <a:endParaRPr lang="en-US" sz="3600" dirty="0">
              <a:solidFill>
                <a:prstClr val="black"/>
              </a:solidFill>
              <a:latin typeface="Malgun Gothic" panose="020B0503020000020004" pitchFamily="34" charset="-127"/>
              <a:ea typeface="Malgun Gothic" panose="020B0503020000020004" pitchFamily="34" charset="-127"/>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02313" y="217052"/>
            <a:ext cx="1123095" cy="820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05983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172613"/>
            <a:ext cx="10515600" cy="898191"/>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1931558710"/>
              </p:ext>
            </p:extLst>
          </p:nvPr>
        </p:nvGraphicFramePr>
        <p:xfrm>
          <a:off x="216568" y="1152803"/>
          <a:ext cx="11790948" cy="6035040"/>
        </p:xfrm>
        <a:graphic>
          <a:graphicData uri="http://schemas.openxmlformats.org/drawingml/2006/table">
            <a:tbl>
              <a:tblPr firstRow="1" bandRow="1">
                <a:tableStyleId>{5C22544A-7EE6-4342-B048-85BDC9FD1C3A}</a:tableStyleId>
              </a:tblPr>
              <a:tblGrid>
                <a:gridCol w="5606716">
                  <a:extLst>
                    <a:ext uri="{9D8B030D-6E8A-4147-A177-3AD203B41FA5}">
                      <a16:colId xmlns:a16="http://schemas.microsoft.com/office/drawing/2014/main" val="20000"/>
                    </a:ext>
                  </a:extLst>
                </a:gridCol>
                <a:gridCol w="2550695">
                  <a:extLst>
                    <a:ext uri="{9D8B030D-6E8A-4147-A177-3AD203B41FA5}">
                      <a16:colId xmlns:a16="http://schemas.microsoft.com/office/drawing/2014/main" val="20001"/>
                    </a:ext>
                  </a:extLst>
                </a:gridCol>
                <a:gridCol w="3633537">
                  <a:extLst>
                    <a:ext uri="{9D8B030D-6E8A-4147-A177-3AD203B41FA5}">
                      <a16:colId xmlns:a16="http://schemas.microsoft.com/office/drawing/2014/main" val="20002"/>
                    </a:ext>
                  </a:extLst>
                </a:gridCol>
              </a:tblGrid>
              <a:tr h="5512693">
                <a:tc>
                  <a:txBody>
                    <a:bodyPr/>
                    <a:lstStyle/>
                    <a:p>
                      <a:pPr algn="just"/>
                      <a:r>
                        <a:rPr lang="en-US" sz="2600" u="sng" dirty="0"/>
                        <a:t>Section 64:</a:t>
                      </a:r>
                    </a:p>
                    <a:p>
                      <a:pPr algn="just"/>
                      <a:r>
                        <a:rPr lang="en-US" sz="2600" b="1" kern="1200" dirty="0">
                          <a:solidFill>
                            <a:schemeClr val="lt1"/>
                          </a:solidFill>
                          <a:effectLst/>
                          <a:latin typeface="+mn-lt"/>
                          <a:ea typeface="+mn-ea"/>
                          <a:cs typeface="+mn-cs"/>
                        </a:rPr>
                        <a:t>A candidate may withdraw his nomination by notice in writing signed by him and endorse by the political party to which he belongs, and delivered by him to the Returning Office.</a:t>
                      </a:r>
                    </a:p>
                    <a:p>
                      <a:pPr algn="just"/>
                      <a:r>
                        <a:rPr lang="en-US" sz="2600" b="1" kern="1200" dirty="0">
                          <a:solidFill>
                            <a:schemeClr val="lt1"/>
                          </a:solidFill>
                          <a:effectLst/>
                          <a:latin typeface="+mn-lt"/>
                          <a:ea typeface="+mn-ea"/>
                          <a:cs typeface="+mn-cs"/>
                        </a:rPr>
                        <a:t>(a) the notice of withdrawal shall take effect in the order in which it is delivered; and</a:t>
                      </a:r>
                    </a:p>
                    <a:p>
                      <a:pPr algn="just"/>
                      <a:r>
                        <a:rPr lang="en-US" sz="2600" b="1" kern="1200" dirty="0">
                          <a:solidFill>
                            <a:schemeClr val="lt1"/>
                          </a:solidFill>
                          <a:effectLst/>
                          <a:latin typeface="+mn-lt"/>
                          <a:ea typeface="+mn-ea"/>
                          <a:cs typeface="+mn-cs"/>
                        </a:rPr>
                        <a:t>(b) no notice shall have effect if it would result in there being no candidate in respect of a vacancy in an electoral area.</a:t>
                      </a:r>
                    </a:p>
                    <a:p>
                      <a:pPr algn="just"/>
                      <a:endParaRPr lang="en-US" sz="2600" u="none" dirty="0"/>
                    </a:p>
                  </a:txBody>
                  <a:tcPr/>
                </a:tc>
                <a:tc>
                  <a:txBody>
                    <a:bodyPr/>
                    <a:lstStyle/>
                    <a:p>
                      <a:pPr algn="just"/>
                      <a:r>
                        <a:rPr lang="en-US" sz="2600" u="sng" dirty="0"/>
                        <a:t>Issue:</a:t>
                      </a:r>
                    </a:p>
                    <a:p>
                      <a:pPr algn="just"/>
                      <a:r>
                        <a:rPr lang="en-US" sz="2600" u="none" dirty="0"/>
                        <a:t>The period for </a:t>
                      </a:r>
                      <a:r>
                        <a:rPr lang="en-US" sz="2600" u="sng" dirty="0"/>
                        <a:t>'withdrawal of  period of candidates</a:t>
                      </a:r>
                      <a:r>
                        <a:rPr lang="en-US" sz="2600" u="none" dirty="0"/>
                        <a:t>' after the nomination is not specified in the Act. To provide timeline for withdrawal of candidates.</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6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600" u="none" dirty="0"/>
                        <a:t>64(3):    </a:t>
                      </a:r>
                      <a:r>
                        <a:rPr lang="en-GB" sz="2600" b="1" kern="1200" dirty="0">
                          <a:solidFill>
                            <a:schemeClr val="lt1"/>
                          </a:solidFill>
                          <a:effectLst/>
                          <a:latin typeface="+mn-lt"/>
                          <a:ea typeface="+mn-ea"/>
                          <a:cs typeface="+mn-cs"/>
                        </a:rPr>
                        <a:t>A candidate shall not withdraw his nomination during the period following the close of nomination in which the ballot for elections or referenda has been designed and the contract for the printing of the ballot has been signed.</a:t>
                      </a:r>
                      <a:endParaRPr lang="en-US" sz="2600" b="1"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993244"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372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196680"/>
            <a:ext cx="10515600" cy="813970"/>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2175550080"/>
              </p:ext>
            </p:extLst>
          </p:nvPr>
        </p:nvGraphicFramePr>
        <p:xfrm>
          <a:off x="481263" y="1345307"/>
          <a:ext cx="11369842" cy="5151745"/>
        </p:xfrm>
        <a:graphic>
          <a:graphicData uri="http://schemas.openxmlformats.org/drawingml/2006/table">
            <a:tbl>
              <a:tblPr firstRow="1" bandRow="1">
                <a:tableStyleId>{5C22544A-7EE6-4342-B048-85BDC9FD1C3A}</a:tableStyleId>
              </a:tblPr>
              <a:tblGrid>
                <a:gridCol w="4306389">
                  <a:extLst>
                    <a:ext uri="{9D8B030D-6E8A-4147-A177-3AD203B41FA5}">
                      <a16:colId xmlns:a16="http://schemas.microsoft.com/office/drawing/2014/main" val="20000"/>
                    </a:ext>
                  </a:extLst>
                </a:gridCol>
                <a:gridCol w="3110847">
                  <a:extLst>
                    <a:ext uri="{9D8B030D-6E8A-4147-A177-3AD203B41FA5}">
                      <a16:colId xmlns:a16="http://schemas.microsoft.com/office/drawing/2014/main" val="20001"/>
                    </a:ext>
                  </a:extLst>
                </a:gridCol>
                <a:gridCol w="3952606">
                  <a:extLst>
                    <a:ext uri="{9D8B030D-6E8A-4147-A177-3AD203B41FA5}">
                      <a16:colId xmlns:a16="http://schemas.microsoft.com/office/drawing/2014/main" val="20002"/>
                    </a:ext>
                  </a:extLst>
                </a:gridCol>
              </a:tblGrid>
              <a:tr h="5151745">
                <a:tc>
                  <a:txBody>
                    <a:bodyPr/>
                    <a:lstStyle/>
                    <a:p>
                      <a:pPr algn="just"/>
                      <a:r>
                        <a:rPr lang="en-US" sz="2000" u="sng" dirty="0"/>
                        <a:t>Section 69:</a:t>
                      </a:r>
                    </a:p>
                    <a:p>
                      <a:pPr algn="just"/>
                      <a:r>
                        <a:rPr lang="en-US" sz="2000" b="1" kern="1200" dirty="0">
                          <a:solidFill>
                            <a:schemeClr val="lt1"/>
                          </a:solidFill>
                          <a:effectLst/>
                          <a:latin typeface="+mn-lt"/>
                          <a:ea typeface="+mn-ea"/>
                          <a:cs typeface="+mn-cs"/>
                        </a:rPr>
                        <a:t>(1) In conducting an election under this Act, the Chairman of the EC shall be the National Returning Officer.</a:t>
                      </a:r>
                    </a:p>
                    <a:p>
                      <a:pPr algn="just"/>
                      <a:r>
                        <a:rPr lang="en-US" sz="2000" b="1" kern="1200" dirty="0">
                          <a:solidFill>
                            <a:schemeClr val="lt1"/>
                          </a:solidFill>
                          <a:effectLst/>
                          <a:latin typeface="+mn-lt"/>
                          <a:ea typeface="+mn-ea"/>
                          <a:cs typeface="+mn-cs"/>
                        </a:rPr>
                        <a:t>(2) The EC shall appoint–</a:t>
                      </a:r>
                    </a:p>
                    <a:p>
                      <a:pPr algn="just"/>
                      <a:r>
                        <a:rPr lang="en-US" sz="2000" b="1" kern="1200" dirty="0">
                          <a:solidFill>
                            <a:schemeClr val="lt1"/>
                          </a:solidFill>
                          <a:effectLst/>
                          <a:latin typeface="+mn-lt"/>
                          <a:ea typeface="+mn-ea"/>
                          <a:cs typeface="+mn-cs"/>
                        </a:rPr>
                        <a:t>(a) 4 other Returning Officers to be known as RROs for each of the 4 electoral regions into which Sierra Leone is divided;</a:t>
                      </a:r>
                    </a:p>
                    <a:p>
                      <a:pPr algn="just"/>
                      <a:endParaRPr lang="en-US" sz="2000" b="1" kern="1200" dirty="0">
                        <a:solidFill>
                          <a:schemeClr val="lt1"/>
                        </a:solidFill>
                        <a:effectLst/>
                        <a:latin typeface="+mn-lt"/>
                        <a:ea typeface="+mn-ea"/>
                        <a:cs typeface="+mn-cs"/>
                      </a:endParaRPr>
                    </a:p>
                    <a:p>
                      <a:pPr algn="just"/>
                      <a:r>
                        <a:rPr lang="en-US" sz="2000" b="1" kern="1200" dirty="0">
                          <a:solidFill>
                            <a:schemeClr val="lt1"/>
                          </a:solidFill>
                          <a:effectLst/>
                          <a:latin typeface="+mn-lt"/>
                          <a:ea typeface="+mn-ea"/>
                          <a:cs typeface="+mn-cs"/>
                        </a:rPr>
                        <a:t>(b) 14 DROs; and</a:t>
                      </a:r>
                    </a:p>
                    <a:p>
                      <a:pPr algn="just"/>
                      <a:endParaRPr lang="en-US" sz="2000" b="1" kern="1200" dirty="0">
                        <a:solidFill>
                          <a:schemeClr val="lt1"/>
                        </a:solidFill>
                        <a:effectLst/>
                        <a:latin typeface="+mn-lt"/>
                        <a:ea typeface="+mn-ea"/>
                        <a:cs typeface="+mn-cs"/>
                      </a:endParaRPr>
                    </a:p>
                    <a:p>
                      <a:pPr algn="just"/>
                      <a:r>
                        <a:rPr lang="en-US" sz="2000" b="1" kern="1200" dirty="0">
                          <a:solidFill>
                            <a:schemeClr val="lt1"/>
                          </a:solidFill>
                          <a:effectLst/>
                          <a:latin typeface="+mn-lt"/>
                          <a:ea typeface="+mn-ea"/>
                          <a:cs typeface="+mn-cs"/>
                        </a:rPr>
                        <a:t>(c) such number of Assistant Returning Officers as may be required</a:t>
                      </a:r>
                    </a:p>
                    <a:p>
                      <a:pPr algn="just"/>
                      <a:endParaRPr lang="en-US" sz="2000" u="none" dirty="0"/>
                    </a:p>
                    <a:p>
                      <a:pPr algn="just"/>
                      <a:endParaRPr lang="en-US" sz="2000" u="none" dirty="0"/>
                    </a:p>
                  </a:txBody>
                  <a:tcPr/>
                </a:tc>
                <a:tc>
                  <a:txBody>
                    <a:bodyPr/>
                    <a:lstStyle/>
                    <a:p>
                      <a:pPr algn="just"/>
                      <a:r>
                        <a:rPr lang="en-US" sz="2000" u="sng" dirty="0"/>
                        <a:t>Issue:</a:t>
                      </a:r>
                    </a:p>
                    <a:p>
                      <a:pPr algn="just"/>
                      <a:r>
                        <a:rPr lang="en-US" sz="2000" u="none" dirty="0"/>
                        <a:t>The present</a:t>
                      </a:r>
                      <a:r>
                        <a:rPr lang="en-US" sz="2000" u="none" baseline="0" dirty="0"/>
                        <a:t> </a:t>
                      </a:r>
                      <a:r>
                        <a:rPr lang="en-US" sz="2000" u="none" dirty="0"/>
                        <a:t>number of Regions is not equal to the number of RROs (5 Regions, 4 RROs only).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000" u="none" dirty="0"/>
                        <a:t>Also the number of Districts is not equal to the number of DROs</a:t>
                      </a:r>
                      <a:r>
                        <a:rPr lang="en-US" sz="2000" u="none" baseline="0" dirty="0"/>
                        <a:t> (</a:t>
                      </a:r>
                      <a:r>
                        <a:rPr lang="en-US" sz="2000" u="none" dirty="0"/>
                        <a:t>16 Districts,</a:t>
                      </a:r>
                      <a:r>
                        <a:rPr lang="en-US" sz="2000" u="none" baseline="0" dirty="0"/>
                        <a:t> </a:t>
                      </a:r>
                      <a:r>
                        <a:rPr lang="en-US" sz="2000" u="none" dirty="0"/>
                        <a:t>14 DROs only). To amend this section to equate the number of RROs and DROs to the number of Regions and Districts respectively.</a:t>
                      </a:r>
                      <a:r>
                        <a:rPr lang="en-US" sz="2000" u="none" baseline="0" dirty="0"/>
                        <a:t> </a:t>
                      </a:r>
                      <a:endParaRPr lang="en-US" sz="20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000" u="sng" dirty="0"/>
                        <a:t>Proposed Amendment:</a:t>
                      </a:r>
                    </a:p>
                    <a:p>
                      <a:r>
                        <a:rPr lang="en-US" sz="2000" u="none" dirty="0"/>
                        <a:t>69: </a:t>
                      </a:r>
                      <a:r>
                        <a:rPr lang="en-GB" sz="2000" b="1" kern="1200" dirty="0">
                          <a:solidFill>
                            <a:schemeClr val="lt1"/>
                          </a:solidFill>
                          <a:effectLst/>
                          <a:latin typeface="+mn-lt"/>
                          <a:ea typeface="+mn-ea"/>
                          <a:cs typeface="+mn-cs"/>
                        </a:rPr>
                        <a:t>(1)  In conducting an election under this Act, the Chairman of the</a:t>
                      </a:r>
                      <a:r>
                        <a:rPr lang="en-GB" sz="2000" b="1" kern="1200" baseline="0" dirty="0">
                          <a:solidFill>
                            <a:schemeClr val="lt1"/>
                          </a:solidFill>
                          <a:effectLst/>
                          <a:latin typeface="+mn-lt"/>
                          <a:ea typeface="+mn-ea"/>
                          <a:cs typeface="+mn-cs"/>
                        </a:rPr>
                        <a:t> </a:t>
                      </a:r>
                      <a:r>
                        <a:rPr lang="en-GB" sz="2000" b="1" kern="1200" dirty="0">
                          <a:solidFill>
                            <a:schemeClr val="lt1"/>
                          </a:solidFill>
                          <a:effectLst/>
                          <a:latin typeface="+mn-lt"/>
                          <a:ea typeface="+mn-ea"/>
                          <a:cs typeface="+mn-cs"/>
                        </a:rPr>
                        <a:t>EC shall be the National Returning Officer. </a:t>
                      </a:r>
                      <a:endParaRPr lang="en-US" sz="2000" b="1" kern="1200" dirty="0">
                        <a:solidFill>
                          <a:schemeClr val="lt1"/>
                        </a:solidFill>
                        <a:effectLst/>
                        <a:latin typeface="+mn-lt"/>
                        <a:ea typeface="+mn-ea"/>
                        <a:cs typeface="+mn-cs"/>
                      </a:endParaRPr>
                    </a:p>
                    <a:p>
                      <a:r>
                        <a:rPr lang="en-GB" sz="2000" b="1" kern="1200" dirty="0">
                          <a:solidFill>
                            <a:schemeClr val="lt1"/>
                          </a:solidFill>
                          <a:effectLst/>
                          <a:latin typeface="+mn-lt"/>
                          <a:ea typeface="+mn-ea"/>
                          <a:cs typeface="+mn-cs"/>
                        </a:rPr>
                        <a:t>      (2) The EC shall appoint -</a:t>
                      </a:r>
                      <a:endParaRPr lang="en-US" sz="2000" b="1" kern="1200" dirty="0">
                        <a:solidFill>
                          <a:schemeClr val="lt1"/>
                        </a:solidFill>
                        <a:effectLst/>
                        <a:latin typeface="+mn-lt"/>
                        <a:ea typeface="+mn-ea"/>
                        <a:cs typeface="+mn-cs"/>
                      </a:endParaRPr>
                    </a:p>
                    <a:p>
                      <a:r>
                        <a:rPr lang="en-GB" sz="2000" b="1" kern="1200" dirty="0">
                          <a:solidFill>
                            <a:schemeClr val="lt1"/>
                          </a:solidFill>
                          <a:effectLst/>
                          <a:latin typeface="+mn-lt"/>
                          <a:ea typeface="+mn-ea"/>
                          <a:cs typeface="+mn-cs"/>
                        </a:rPr>
                        <a:t>(a) 	a RRO for each electoral region; </a:t>
                      </a:r>
                      <a:endParaRPr lang="en-US" sz="2000" b="1" kern="1200" dirty="0">
                        <a:solidFill>
                          <a:schemeClr val="lt1"/>
                        </a:solidFill>
                        <a:effectLst/>
                        <a:latin typeface="+mn-lt"/>
                        <a:ea typeface="+mn-ea"/>
                        <a:cs typeface="+mn-cs"/>
                      </a:endParaRPr>
                    </a:p>
                    <a:p>
                      <a:r>
                        <a:rPr lang="en-GB" sz="2000" b="1" kern="1200" dirty="0">
                          <a:solidFill>
                            <a:schemeClr val="lt1"/>
                          </a:solidFill>
                          <a:effectLst/>
                          <a:latin typeface="+mn-lt"/>
                          <a:ea typeface="+mn-ea"/>
                          <a:cs typeface="+mn-cs"/>
                        </a:rPr>
                        <a:t>(b) 	a DRO for each electoral district; and </a:t>
                      </a:r>
                      <a:endParaRPr lang="en-US" sz="2000" b="1" kern="1200" dirty="0">
                        <a:solidFill>
                          <a:schemeClr val="lt1"/>
                        </a:solidFill>
                        <a:effectLst/>
                        <a:latin typeface="+mn-lt"/>
                        <a:ea typeface="+mn-ea"/>
                        <a:cs typeface="+mn-cs"/>
                      </a:endParaRPr>
                    </a:p>
                    <a:p>
                      <a:r>
                        <a:rPr lang="en-GB" sz="2000" b="1" kern="1200" dirty="0">
                          <a:solidFill>
                            <a:schemeClr val="lt1"/>
                          </a:solidFill>
                          <a:effectLst/>
                          <a:latin typeface="+mn-lt"/>
                          <a:ea typeface="+mn-ea"/>
                          <a:cs typeface="+mn-cs"/>
                        </a:rPr>
                        <a:t>(c) 	such number of Assistant Returning Officers as may be required.</a:t>
                      </a:r>
                      <a:endParaRPr lang="en-US" sz="2000" b="1" kern="1200" dirty="0">
                        <a:solidFill>
                          <a:schemeClr val="lt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000" u="none" dirty="0"/>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909022" y="190489"/>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42610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232774"/>
            <a:ext cx="10515600" cy="862100"/>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2658194403"/>
              </p:ext>
            </p:extLst>
          </p:nvPr>
        </p:nvGraphicFramePr>
        <p:xfrm>
          <a:off x="505325" y="1345307"/>
          <a:ext cx="11237495" cy="5151745"/>
        </p:xfrm>
        <a:graphic>
          <a:graphicData uri="http://schemas.openxmlformats.org/drawingml/2006/table">
            <a:tbl>
              <a:tblPr firstRow="1" bandRow="1">
                <a:tableStyleId>{5C22544A-7EE6-4342-B048-85BDC9FD1C3A}</a:tableStyleId>
              </a:tblPr>
              <a:tblGrid>
                <a:gridCol w="4283243">
                  <a:extLst>
                    <a:ext uri="{9D8B030D-6E8A-4147-A177-3AD203B41FA5}">
                      <a16:colId xmlns:a16="http://schemas.microsoft.com/office/drawing/2014/main" val="20000"/>
                    </a:ext>
                  </a:extLst>
                </a:gridCol>
                <a:gridCol w="2707106">
                  <a:extLst>
                    <a:ext uri="{9D8B030D-6E8A-4147-A177-3AD203B41FA5}">
                      <a16:colId xmlns:a16="http://schemas.microsoft.com/office/drawing/2014/main" val="20001"/>
                    </a:ext>
                  </a:extLst>
                </a:gridCol>
                <a:gridCol w="4247146">
                  <a:extLst>
                    <a:ext uri="{9D8B030D-6E8A-4147-A177-3AD203B41FA5}">
                      <a16:colId xmlns:a16="http://schemas.microsoft.com/office/drawing/2014/main" val="20002"/>
                    </a:ext>
                  </a:extLst>
                </a:gridCol>
              </a:tblGrid>
              <a:tr h="5151745">
                <a:tc>
                  <a:txBody>
                    <a:bodyPr/>
                    <a:lstStyle/>
                    <a:p>
                      <a:pPr algn="just"/>
                      <a:r>
                        <a:rPr lang="en-US" sz="2000" u="sng" dirty="0"/>
                        <a:t>Section 74(1)(e):</a:t>
                      </a:r>
                    </a:p>
                    <a:p>
                      <a:pPr algn="just"/>
                      <a:r>
                        <a:rPr lang="en-US" sz="2000" b="1" kern="1200" dirty="0">
                          <a:solidFill>
                            <a:schemeClr val="lt1"/>
                          </a:solidFill>
                          <a:effectLst/>
                          <a:latin typeface="+mn-lt"/>
                          <a:ea typeface="+mn-ea"/>
                          <a:cs typeface="+mn-cs"/>
                        </a:rPr>
                        <a:t>The voting at an election shall be conducted in the following manner:–</a:t>
                      </a:r>
                    </a:p>
                    <a:p>
                      <a:pPr algn="just"/>
                      <a:r>
                        <a:rPr lang="en-US" sz="2000" b="1" kern="1200" dirty="0">
                          <a:solidFill>
                            <a:schemeClr val="lt1"/>
                          </a:solidFill>
                          <a:effectLst/>
                          <a:latin typeface="+mn-lt"/>
                          <a:ea typeface="+mn-ea"/>
                          <a:cs typeface="+mn-cs"/>
                        </a:rPr>
                        <a:t>(e) every voter shall, immediately before receiving a ballot paper, submit to having his left thumb or a finger of the left hand, or right hand if an elector suffers from physical defect, marked with indelible ink; but this paragraph shall not apply in the case of a voter who suffers from a physical defect which in the opinion of the Presiding Officer, makes this application impracticable.</a:t>
                      </a:r>
                    </a:p>
                    <a:p>
                      <a:pPr algn="just"/>
                      <a:endParaRPr lang="en-US" sz="2000" u="none" dirty="0"/>
                    </a:p>
                  </a:txBody>
                  <a:tcPr/>
                </a:tc>
                <a:tc>
                  <a:txBody>
                    <a:bodyPr/>
                    <a:lstStyle/>
                    <a:p>
                      <a:pPr algn="just"/>
                      <a:r>
                        <a:rPr lang="en-US" sz="20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000" u="none" dirty="0"/>
                        <a:t>The section provides for voter’s finger to be inked before casting their ballots. The practice is for voter's finger to be inked after voting.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000" u="none" dirty="0"/>
                        <a:t>T</a:t>
                      </a:r>
                      <a:r>
                        <a:rPr lang="en-US" sz="2000" u="none" baseline="0" dirty="0"/>
                        <a:t>o </a:t>
                      </a:r>
                      <a:r>
                        <a:rPr lang="en-US" sz="2000" u="none" dirty="0"/>
                        <a:t>amend this paragraph to read as: </a:t>
                      </a:r>
                      <a:r>
                        <a:rPr lang="en-US" sz="2000" u="sng" dirty="0"/>
                        <a:t>‘every voter’s finger shall be inked after casting his/her vote</a:t>
                      </a:r>
                      <a:r>
                        <a:rPr lang="en-US" sz="2000" u="none" dirty="0"/>
                        <a:t>’. </a:t>
                      </a:r>
                    </a:p>
                    <a:p>
                      <a:pPr algn="just"/>
                      <a:endParaRPr lang="en-US" sz="20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000" u="sng" dirty="0"/>
                        <a:t>Proposed Amendment: 74(1)(e):</a:t>
                      </a:r>
                    </a:p>
                    <a:p>
                      <a:pPr marL="0" marR="0" indent="0" algn="just"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lt1"/>
                          </a:solidFill>
                          <a:effectLst/>
                          <a:latin typeface="+mn-lt"/>
                          <a:ea typeface="+mn-ea"/>
                          <a:cs typeface="+mn-cs"/>
                        </a:rPr>
                        <a:t>the voter shall then go alone to the booth or enclosure which shall be placed in open view of the public but in a manner which will conceal the identity of the candidate he voted</a:t>
                      </a:r>
                      <a:r>
                        <a:rPr lang="en-GB" sz="2000" b="1" kern="1200" baseline="0" dirty="0">
                          <a:solidFill>
                            <a:schemeClr val="lt1"/>
                          </a:solidFill>
                          <a:effectLst/>
                          <a:latin typeface="+mn-lt"/>
                          <a:ea typeface="+mn-ea"/>
                          <a:cs typeface="+mn-cs"/>
                        </a:rPr>
                        <a:t> </a:t>
                      </a:r>
                      <a:r>
                        <a:rPr lang="en-GB" sz="2000" b="1" kern="1200" dirty="0">
                          <a:solidFill>
                            <a:schemeClr val="lt1"/>
                          </a:solidFill>
                          <a:effectLst/>
                          <a:latin typeface="+mn-lt"/>
                          <a:ea typeface="+mn-ea"/>
                          <a:cs typeface="+mn-cs"/>
                        </a:rPr>
                        <a:t>for, put his mark against the symbol of the candidate or as the case may be, the party of his choice secretly, and then come out of the booth or enclosure with his ballot paper folded which he will then cast in full view of everyone present; </a:t>
                      </a:r>
                      <a:endParaRPr lang="en-US" sz="2000" b="1" kern="1200" dirty="0">
                        <a:solidFill>
                          <a:schemeClr val="lt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000" u="none" dirty="0"/>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945118"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56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26168" y="184649"/>
            <a:ext cx="10515600" cy="789907"/>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375341716"/>
              </p:ext>
            </p:extLst>
          </p:nvPr>
        </p:nvGraphicFramePr>
        <p:xfrm>
          <a:off x="336882" y="1106901"/>
          <a:ext cx="11718758" cy="5577840"/>
        </p:xfrm>
        <a:graphic>
          <a:graphicData uri="http://schemas.openxmlformats.org/drawingml/2006/table">
            <a:tbl>
              <a:tblPr firstRow="1" bandRow="1">
                <a:tableStyleId>{5C22544A-7EE6-4342-B048-85BDC9FD1C3A}</a:tableStyleId>
              </a:tblPr>
              <a:tblGrid>
                <a:gridCol w="5029201">
                  <a:extLst>
                    <a:ext uri="{9D8B030D-6E8A-4147-A177-3AD203B41FA5}">
                      <a16:colId xmlns:a16="http://schemas.microsoft.com/office/drawing/2014/main" val="20000"/>
                    </a:ext>
                  </a:extLst>
                </a:gridCol>
                <a:gridCol w="1768642">
                  <a:extLst>
                    <a:ext uri="{9D8B030D-6E8A-4147-A177-3AD203B41FA5}">
                      <a16:colId xmlns:a16="http://schemas.microsoft.com/office/drawing/2014/main" val="20001"/>
                    </a:ext>
                  </a:extLst>
                </a:gridCol>
                <a:gridCol w="4920915">
                  <a:extLst>
                    <a:ext uri="{9D8B030D-6E8A-4147-A177-3AD203B41FA5}">
                      <a16:colId xmlns:a16="http://schemas.microsoft.com/office/drawing/2014/main" val="20002"/>
                    </a:ext>
                  </a:extLst>
                </a:gridCol>
              </a:tblGrid>
              <a:tr h="5539515">
                <a:tc>
                  <a:txBody>
                    <a:bodyPr/>
                    <a:lstStyle/>
                    <a:p>
                      <a:pPr algn="just"/>
                      <a:r>
                        <a:rPr lang="en-US" sz="1800" u="sng" dirty="0"/>
                        <a:t>Section 74(1) (I)</a:t>
                      </a:r>
                      <a:r>
                        <a:rPr lang="en-US" sz="1800" u="sng" baseline="0" dirty="0"/>
                        <a:t>(</a:t>
                      </a:r>
                      <a:r>
                        <a:rPr lang="en-US" sz="1800" u="sng" baseline="0" dirty="0" err="1"/>
                        <a:t>i&amp;ii</a:t>
                      </a:r>
                      <a:r>
                        <a:rPr lang="en-US" sz="1800" u="sng" baseline="0" dirty="0"/>
                        <a:t>)</a:t>
                      </a:r>
                      <a:r>
                        <a:rPr lang="en-US" sz="1800" u="sng" dirty="0"/>
                        <a:t>:</a:t>
                      </a:r>
                    </a:p>
                    <a:p>
                      <a:pPr algn="just"/>
                      <a:r>
                        <a:rPr lang="en-US" sz="1800" b="1" kern="1200" dirty="0">
                          <a:solidFill>
                            <a:schemeClr val="lt1"/>
                          </a:solidFill>
                          <a:effectLst/>
                          <a:latin typeface="+mn-lt"/>
                          <a:ea typeface="+mn-ea"/>
                          <a:cs typeface="+mn-cs"/>
                        </a:rPr>
                        <a:t>A voter who is unable to read or who is incapacitated by blindness or any other physical disability and is unable to cast his vote in the manner prescribed in this Act, shall apply in person to the Presiding Officer, who shall–</a:t>
                      </a:r>
                    </a:p>
                    <a:p>
                      <a:pPr marL="0" indent="0" algn="just">
                        <a:buNone/>
                      </a:pPr>
                      <a:r>
                        <a:rPr lang="en-US" sz="1800" b="1" kern="1200" dirty="0">
                          <a:solidFill>
                            <a:schemeClr val="lt1"/>
                          </a:solidFill>
                          <a:effectLst/>
                          <a:latin typeface="+mn-lt"/>
                          <a:ea typeface="+mn-ea"/>
                          <a:cs typeface="+mn-cs"/>
                        </a:rPr>
                        <a:t>(</a:t>
                      </a:r>
                      <a:r>
                        <a:rPr lang="en-US" sz="1800" b="1" kern="1200" dirty="0" err="1">
                          <a:solidFill>
                            <a:schemeClr val="lt1"/>
                          </a:solidFill>
                          <a:effectLst/>
                          <a:latin typeface="+mn-lt"/>
                          <a:ea typeface="+mn-ea"/>
                          <a:cs typeface="+mn-cs"/>
                        </a:rPr>
                        <a:t>i</a:t>
                      </a:r>
                      <a:r>
                        <a:rPr lang="en-US" sz="1800" b="1" kern="1200" dirty="0">
                          <a:solidFill>
                            <a:schemeClr val="lt1"/>
                          </a:solidFill>
                          <a:effectLst/>
                          <a:latin typeface="+mn-lt"/>
                          <a:ea typeface="+mn-ea"/>
                          <a:cs typeface="+mn-cs"/>
                        </a:rPr>
                        <a:t>) in the case of a voter who is physically disabled, allow the voter to be accompanied by another voter of his own choice, who shall guarantee the faithful expression of the vote of the disabled person and who shall pledge absolute secrecy;</a:t>
                      </a:r>
                    </a:p>
                    <a:p>
                      <a:pPr marL="0" indent="0" algn="just">
                        <a:buNone/>
                      </a:pPr>
                      <a:endParaRPr lang="en-US" sz="1800" b="1" kern="1200" dirty="0">
                        <a:solidFill>
                          <a:schemeClr val="lt1"/>
                        </a:solidFill>
                        <a:effectLst/>
                        <a:latin typeface="+mn-lt"/>
                        <a:ea typeface="+mn-ea"/>
                        <a:cs typeface="+mn-cs"/>
                      </a:endParaRPr>
                    </a:p>
                    <a:p>
                      <a:pPr marL="0" indent="0" algn="just">
                        <a:buNone/>
                      </a:pPr>
                      <a:r>
                        <a:rPr lang="en-US" sz="1800" b="1" kern="1200" dirty="0">
                          <a:solidFill>
                            <a:schemeClr val="lt1"/>
                          </a:solidFill>
                          <a:effectLst/>
                          <a:latin typeface="+mn-lt"/>
                          <a:ea typeface="+mn-ea"/>
                          <a:cs typeface="+mn-cs"/>
                        </a:rPr>
                        <a:t>(ii) in the case of a voter who is unable to read or write and cannot draw a cross, inform the voter that he can vote by putting a fingerprint mark in the square corresponding to the candidate for whom he wishes to vote after dipping his finger in the ink which shall be placed for this purpose in the voting booth</a:t>
                      </a:r>
                    </a:p>
                    <a:p>
                      <a:pPr algn="just"/>
                      <a:endParaRPr lang="en-US" sz="1800" u="none" dirty="0"/>
                    </a:p>
                  </a:txBody>
                  <a:tcPr/>
                </a:tc>
                <a:tc>
                  <a:txBody>
                    <a:bodyPr/>
                    <a:lstStyle/>
                    <a:p>
                      <a:pPr algn="just"/>
                      <a:r>
                        <a:rPr lang="en-US" sz="18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800" u="none" dirty="0"/>
                        <a:t>It</a:t>
                      </a:r>
                      <a:r>
                        <a:rPr lang="en-US" sz="1800" u="none" baseline="0" dirty="0"/>
                        <a:t> is </a:t>
                      </a:r>
                      <a:r>
                        <a:rPr lang="en-US" sz="1800" u="none" dirty="0"/>
                        <a:t>about a voter who is challenged with physical or visual disability to apply to the presiding officer to cast his ballot or vote. To amend this subsection to provide for PWD voters to bring helpers assist them in voting and not EC’s staff. </a:t>
                      </a:r>
                    </a:p>
                    <a:p>
                      <a:pPr algn="just"/>
                      <a:endParaRPr lang="en-US" sz="18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u="sng" dirty="0"/>
                        <a:t>Proposed Amendment: 74(1) (I)</a:t>
                      </a:r>
                      <a:r>
                        <a:rPr lang="en-US" sz="1800" u="sng" baseline="0" dirty="0"/>
                        <a:t>(</a:t>
                      </a:r>
                      <a:r>
                        <a:rPr lang="en-US" sz="1800" u="sng" baseline="0" dirty="0" err="1"/>
                        <a:t>i&amp;ii</a:t>
                      </a:r>
                      <a:r>
                        <a:rPr lang="en-US" sz="1800" u="sng" baseline="0" dirty="0"/>
                        <a:t>)</a:t>
                      </a:r>
                      <a:r>
                        <a:rPr lang="en-US" sz="1800" u="sng" dirty="0"/>
                        <a:t>:</a:t>
                      </a:r>
                    </a:p>
                    <a:p>
                      <a:pPr algn="just"/>
                      <a:r>
                        <a:rPr lang="en-GB" sz="1800" b="1" kern="1200" dirty="0">
                          <a:solidFill>
                            <a:schemeClr val="lt1"/>
                          </a:solidFill>
                          <a:effectLst/>
                          <a:latin typeface="+mn-lt"/>
                          <a:ea typeface="+mn-ea"/>
                          <a:cs typeface="+mn-cs"/>
                        </a:rPr>
                        <a:t>a voter who is unable to read or who is</a:t>
                      </a:r>
                      <a:r>
                        <a:rPr lang="en-GB" sz="1800" b="1" kern="1200" baseline="0" dirty="0">
                          <a:solidFill>
                            <a:schemeClr val="lt1"/>
                          </a:solidFill>
                          <a:effectLst/>
                          <a:latin typeface="+mn-lt"/>
                          <a:ea typeface="+mn-ea"/>
                          <a:cs typeface="+mn-cs"/>
                        </a:rPr>
                        <a:t> </a:t>
                      </a:r>
                      <a:r>
                        <a:rPr lang="en-GB" sz="1800" b="1" kern="1200" dirty="0">
                          <a:solidFill>
                            <a:schemeClr val="lt1"/>
                          </a:solidFill>
                          <a:effectLst/>
                          <a:latin typeface="+mn-lt"/>
                          <a:ea typeface="+mn-ea"/>
                          <a:cs typeface="+mn-cs"/>
                        </a:rPr>
                        <a:t>incapacitated by blindness or any other physical disability and is unable to cast his vote in the manner prescribed in this Act, shall apply in person to the PO who</a:t>
                      </a:r>
                      <a:r>
                        <a:rPr lang="en-GB" sz="1800" b="1" kern="1200" baseline="0" dirty="0">
                          <a:solidFill>
                            <a:schemeClr val="lt1"/>
                          </a:solidFill>
                          <a:effectLst/>
                          <a:latin typeface="+mn-lt"/>
                          <a:ea typeface="+mn-ea"/>
                          <a:cs typeface="+mn-cs"/>
                        </a:rPr>
                        <a:t> </a:t>
                      </a:r>
                      <a:r>
                        <a:rPr lang="en-GB" sz="1800" b="1" kern="1200" dirty="0">
                          <a:solidFill>
                            <a:schemeClr val="lt1"/>
                          </a:solidFill>
                          <a:effectLst/>
                          <a:latin typeface="+mn-lt"/>
                          <a:ea typeface="+mn-ea"/>
                          <a:cs typeface="+mn-cs"/>
                        </a:rPr>
                        <a:t>shall - </a:t>
                      </a:r>
                      <a:endParaRPr lang="en-US" sz="1800" b="1" kern="1200" dirty="0">
                        <a:solidFill>
                          <a:schemeClr val="lt1"/>
                        </a:solidFill>
                        <a:effectLst/>
                        <a:latin typeface="+mn-lt"/>
                        <a:ea typeface="+mn-ea"/>
                        <a:cs typeface="+mn-cs"/>
                      </a:endParaRPr>
                    </a:p>
                    <a:p>
                      <a:pPr algn="just"/>
                      <a:r>
                        <a:rPr lang="en-GB" sz="1800" b="1" kern="1200" dirty="0">
                          <a:solidFill>
                            <a:schemeClr val="lt1"/>
                          </a:solidFill>
                          <a:effectLst/>
                          <a:latin typeface="+mn-lt"/>
                          <a:ea typeface="+mn-ea"/>
                          <a:cs typeface="+mn-cs"/>
                        </a:rPr>
                        <a:t>(</a:t>
                      </a:r>
                      <a:r>
                        <a:rPr lang="en-GB" sz="1800" b="1" kern="1200" dirty="0" err="1">
                          <a:solidFill>
                            <a:schemeClr val="lt1"/>
                          </a:solidFill>
                          <a:effectLst/>
                          <a:latin typeface="+mn-lt"/>
                          <a:ea typeface="+mn-ea"/>
                          <a:cs typeface="+mn-cs"/>
                        </a:rPr>
                        <a:t>i</a:t>
                      </a:r>
                      <a:r>
                        <a:rPr lang="en-GB" sz="1800" b="1" kern="1200" dirty="0">
                          <a:solidFill>
                            <a:schemeClr val="lt1"/>
                          </a:solidFill>
                          <a:effectLst/>
                          <a:latin typeface="+mn-lt"/>
                          <a:ea typeface="+mn-ea"/>
                          <a:cs typeface="+mn-cs"/>
                        </a:rPr>
                        <a:t>) in the case of a voter who is physically disabled, allow the voter to be</a:t>
                      </a:r>
                      <a:r>
                        <a:rPr lang="en-GB" sz="1800" b="1" kern="1200" baseline="0" dirty="0">
                          <a:solidFill>
                            <a:schemeClr val="lt1"/>
                          </a:solidFill>
                          <a:effectLst/>
                          <a:latin typeface="+mn-lt"/>
                          <a:ea typeface="+mn-ea"/>
                          <a:cs typeface="+mn-cs"/>
                        </a:rPr>
                        <a:t> </a:t>
                      </a:r>
                      <a:r>
                        <a:rPr lang="en-GB" sz="1800" b="1" kern="1200" dirty="0">
                          <a:solidFill>
                            <a:schemeClr val="lt1"/>
                          </a:solidFill>
                          <a:effectLst/>
                          <a:latin typeface="+mn-lt"/>
                          <a:ea typeface="+mn-ea"/>
                          <a:cs typeface="+mn-cs"/>
                        </a:rPr>
                        <a:t>accompanied by another voter of his</a:t>
                      </a:r>
                      <a:r>
                        <a:rPr lang="en-GB" sz="1800" b="1" kern="1200" baseline="0" dirty="0">
                          <a:solidFill>
                            <a:schemeClr val="lt1"/>
                          </a:solidFill>
                          <a:effectLst/>
                          <a:latin typeface="+mn-lt"/>
                          <a:ea typeface="+mn-ea"/>
                          <a:cs typeface="+mn-cs"/>
                        </a:rPr>
                        <a:t> </a:t>
                      </a:r>
                      <a:r>
                        <a:rPr lang="en-GB" sz="1800" b="1" kern="1200" dirty="0">
                          <a:solidFill>
                            <a:schemeClr val="lt1"/>
                          </a:solidFill>
                          <a:effectLst/>
                          <a:latin typeface="+mn-lt"/>
                          <a:ea typeface="+mn-ea"/>
                          <a:cs typeface="+mn-cs"/>
                        </a:rPr>
                        <a:t>own choice excluding any staff of the EC, who shall guarantee the faithful expression of the</a:t>
                      </a:r>
                      <a:r>
                        <a:rPr lang="en-GB" sz="1800" b="1" kern="1200" baseline="0" dirty="0">
                          <a:solidFill>
                            <a:schemeClr val="lt1"/>
                          </a:solidFill>
                          <a:effectLst/>
                          <a:latin typeface="+mn-lt"/>
                          <a:ea typeface="+mn-ea"/>
                          <a:cs typeface="+mn-cs"/>
                        </a:rPr>
                        <a:t> </a:t>
                      </a:r>
                      <a:r>
                        <a:rPr lang="en-GB" sz="1800" b="1" kern="1200" dirty="0">
                          <a:solidFill>
                            <a:schemeClr val="lt1"/>
                          </a:solidFill>
                          <a:effectLst/>
                          <a:latin typeface="+mn-lt"/>
                          <a:ea typeface="+mn-ea"/>
                          <a:cs typeface="+mn-cs"/>
                        </a:rPr>
                        <a:t>vote of the disabled person and who shall pledge  absolute secrecy; </a:t>
                      </a:r>
                      <a:endParaRPr lang="en-US" sz="1800" b="1" kern="1200" dirty="0">
                        <a:solidFill>
                          <a:schemeClr val="lt1"/>
                        </a:solidFill>
                        <a:effectLst/>
                        <a:latin typeface="+mn-lt"/>
                        <a:ea typeface="+mn-ea"/>
                        <a:cs typeface="+mn-cs"/>
                      </a:endParaRPr>
                    </a:p>
                    <a:p>
                      <a:pPr algn="just"/>
                      <a:r>
                        <a:rPr lang="en-GB" sz="1800" b="1" kern="1200" dirty="0">
                          <a:solidFill>
                            <a:schemeClr val="lt1"/>
                          </a:solidFill>
                          <a:effectLst/>
                          <a:latin typeface="+mn-lt"/>
                          <a:ea typeface="+mn-ea"/>
                          <a:cs typeface="+mn-cs"/>
                        </a:rPr>
                        <a:t>(ii) in the case of a voter who is unable to read or write and cannot draw a cross, inform the</a:t>
                      </a:r>
                      <a:r>
                        <a:rPr lang="en-GB" sz="1800" b="1" kern="1200" baseline="0" dirty="0">
                          <a:solidFill>
                            <a:schemeClr val="lt1"/>
                          </a:solidFill>
                          <a:effectLst/>
                          <a:latin typeface="+mn-lt"/>
                          <a:ea typeface="+mn-ea"/>
                          <a:cs typeface="+mn-cs"/>
                        </a:rPr>
                        <a:t> </a:t>
                      </a:r>
                      <a:r>
                        <a:rPr lang="en-GB" sz="1800" b="1" kern="1200" dirty="0">
                          <a:solidFill>
                            <a:schemeClr val="lt1"/>
                          </a:solidFill>
                          <a:effectLst/>
                          <a:latin typeface="+mn-lt"/>
                          <a:ea typeface="+mn-ea"/>
                          <a:cs typeface="+mn-cs"/>
                        </a:rPr>
                        <a:t>voter that he can vote by putting a fingerprint mark in the square</a:t>
                      </a:r>
                      <a:r>
                        <a:rPr lang="en-GB" sz="1800" b="1" kern="1200" baseline="0" dirty="0">
                          <a:solidFill>
                            <a:schemeClr val="lt1"/>
                          </a:solidFill>
                          <a:effectLst/>
                          <a:latin typeface="+mn-lt"/>
                          <a:ea typeface="+mn-ea"/>
                          <a:cs typeface="+mn-cs"/>
                        </a:rPr>
                        <a:t> </a:t>
                      </a:r>
                      <a:r>
                        <a:rPr lang="en-GB" sz="1800" b="1" kern="1200" dirty="0">
                          <a:solidFill>
                            <a:schemeClr val="lt1"/>
                          </a:solidFill>
                          <a:effectLst/>
                          <a:latin typeface="+mn-lt"/>
                          <a:ea typeface="+mn-ea"/>
                          <a:cs typeface="+mn-cs"/>
                        </a:rPr>
                        <a:t>corresponding to the candidate for whom he wishes to vote after dipping</a:t>
                      </a:r>
                      <a:r>
                        <a:rPr lang="en-GB" sz="1800" b="1" kern="1200" baseline="0" dirty="0">
                          <a:solidFill>
                            <a:schemeClr val="lt1"/>
                          </a:solidFill>
                          <a:effectLst/>
                          <a:latin typeface="+mn-lt"/>
                          <a:ea typeface="+mn-ea"/>
                          <a:cs typeface="+mn-cs"/>
                        </a:rPr>
                        <a:t> </a:t>
                      </a:r>
                      <a:r>
                        <a:rPr lang="en-GB" sz="1800" b="1" kern="1200" dirty="0">
                          <a:solidFill>
                            <a:schemeClr val="lt1"/>
                          </a:solidFill>
                          <a:effectLst/>
                          <a:latin typeface="+mn-lt"/>
                          <a:ea typeface="+mn-ea"/>
                          <a:cs typeface="+mn-cs"/>
                        </a:rPr>
                        <a:t>his finger in the ink which shall be placed for this purpose in the voting booth.</a:t>
                      </a:r>
                      <a:endParaRPr lang="en-US" sz="1800" b="1" kern="1200" dirty="0">
                        <a:solidFill>
                          <a:schemeClr val="lt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800" u="none" dirty="0"/>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87292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50889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txBox="1">
            <a:spLocks/>
          </p:cNvSpPr>
          <p:nvPr/>
        </p:nvSpPr>
        <p:spPr>
          <a:xfrm>
            <a:off x="669751" y="136518"/>
            <a:ext cx="10892589" cy="1042577"/>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w="12700" cap="flat" cmpd="sng" algn="ctr">
            <a:solidFill>
              <a:srgbClr val="00B050">
                <a:alpha val="69020"/>
              </a:srgbClr>
            </a:solidFill>
            <a:prstDash val="solid"/>
            <a:miter lim="800000"/>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defRPr/>
            </a:pPr>
            <a:r>
              <a:rPr lang="en-GB" sz="2400" kern="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p:txBody>
      </p:sp>
      <p:graphicFrame>
        <p:nvGraphicFramePr>
          <p:cNvPr id="5" name="Table 4"/>
          <p:cNvGraphicFramePr>
            <a:graphicFrameLocks noGrp="1"/>
          </p:cNvGraphicFramePr>
          <p:nvPr>
            <p:extLst>
              <p:ext uri="{D42A27DB-BD31-4B8C-83A1-F6EECF244321}">
                <p14:modId xmlns:p14="http://schemas.microsoft.com/office/powerpoint/2010/main" val="3203095031"/>
              </p:ext>
            </p:extLst>
          </p:nvPr>
        </p:nvGraphicFramePr>
        <p:xfrm>
          <a:off x="348916" y="1345307"/>
          <a:ext cx="11550316" cy="5151745"/>
        </p:xfrm>
        <a:graphic>
          <a:graphicData uri="http://schemas.openxmlformats.org/drawingml/2006/table">
            <a:tbl>
              <a:tblPr firstRow="1" bandRow="1">
                <a:tableStyleId>{5C22544A-7EE6-4342-B048-85BDC9FD1C3A}</a:tableStyleId>
              </a:tblPr>
              <a:tblGrid>
                <a:gridCol w="2310063">
                  <a:extLst>
                    <a:ext uri="{9D8B030D-6E8A-4147-A177-3AD203B41FA5}">
                      <a16:colId xmlns:a16="http://schemas.microsoft.com/office/drawing/2014/main" val="20000"/>
                    </a:ext>
                  </a:extLst>
                </a:gridCol>
                <a:gridCol w="1985210">
                  <a:extLst>
                    <a:ext uri="{9D8B030D-6E8A-4147-A177-3AD203B41FA5}">
                      <a16:colId xmlns:a16="http://schemas.microsoft.com/office/drawing/2014/main" val="20001"/>
                    </a:ext>
                  </a:extLst>
                </a:gridCol>
                <a:gridCol w="7255043">
                  <a:extLst>
                    <a:ext uri="{9D8B030D-6E8A-4147-A177-3AD203B41FA5}">
                      <a16:colId xmlns:a16="http://schemas.microsoft.com/office/drawing/2014/main" val="20002"/>
                    </a:ext>
                  </a:extLst>
                </a:gridCol>
              </a:tblGrid>
              <a:tr h="5151745">
                <a:tc>
                  <a:txBody>
                    <a:bodyPr/>
                    <a:lstStyle/>
                    <a:p>
                      <a:pPr algn="just"/>
                      <a:r>
                        <a:rPr lang="en-US" sz="2200" u="sng" dirty="0"/>
                        <a:t>Section 78(2):</a:t>
                      </a:r>
                    </a:p>
                    <a:p>
                      <a:pPr algn="just"/>
                      <a:r>
                        <a:rPr lang="en-US" sz="2200" b="1" kern="1200" dirty="0">
                          <a:solidFill>
                            <a:schemeClr val="lt1"/>
                          </a:solidFill>
                          <a:effectLst/>
                          <a:latin typeface="+mn-lt"/>
                          <a:ea typeface="+mn-ea"/>
                          <a:cs typeface="+mn-cs"/>
                        </a:rPr>
                        <a:t>A person who contravenes subsection (1) commits an offence and is liable on conviction to a fine not less than Le1,000,000 or to imprisonment for a term of 2 years.</a:t>
                      </a:r>
                    </a:p>
                    <a:p>
                      <a:pPr algn="just"/>
                      <a:endParaRPr lang="en-US" sz="2200" u="none" dirty="0"/>
                    </a:p>
                  </a:txBody>
                  <a:tcPr/>
                </a:tc>
                <a:tc>
                  <a:txBody>
                    <a:bodyPr/>
                    <a:lstStyle/>
                    <a:p>
                      <a:pPr algn="just"/>
                      <a:r>
                        <a:rPr lang="en-US" sz="22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dirty="0"/>
                        <a:t>The issue is that the offences are not in the ‘Offences Parts’. </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200" u="none"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dirty="0"/>
                        <a:t>To</a:t>
                      </a:r>
                      <a:r>
                        <a:rPr lang="en-US" sz="2200" u="none" baseline="0" dirty="0"/>
                        <a:t> </a:t>
                      </a:r>
                      <a:r>
                        <a:rPr lang="en-US" sz="2200" u="none" dirty="0"/>
                        <a:t>move this subsection to the Offences Part.</a:t>
                      </a:r>
                    </a:p>
                    <a:p>
                      <a:pPr algn="just"/>
                      <a:endParaRPr lang="en-US" sz="22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200" u="sng" dirty="0"/>
                        <a:t>Proposed Amendment: 78(2):</a:t>
                      </a:r>
                    </a:p>
                    <a:p>
                      <a:pPr algn="just"/>
                      <a:r>
                        <a:rPr lang="en-GB" sz="2200" b="1" kern="1200" dirty="0">
                          <a:solidFill>
                            <a:schemeClr val="lt1"/>
                          </a:solidFill>
                          <a:effectLst/>
                          <a:latin typeface="+mn-lt"/>
                          <a:ea typeface="+mn-ea"/>
                          <a:cs typeface="+mn-cs"/>
                        </a:rPr>
                        <a:t>A person in respect of whom the PO or a Polling Agent has reasonable cause to believe has committed the offence of personation under subsection (1), shall not be-</a:t>
                      </a:r>
                      <a:endParaRPr lang="en-US" sz="2200" b="1" kern="1200" dirty="0">
                        <a:solidFill>
                          <a:schemeClr val="lt1"/>
                        </a:solidFill>
                        <a:effectLst/>
                        <a:latin typeface="+mn-lt"/>
                        <a:ea typeface="+mn-ea"/>
                        <a:cs typeface="+mn-cs"/>
                      </a:endParaRPr>
                    </a:p>
                    <a:p>
                      <a:pPr algn="just"/>
                      <a:endParaRPr lang="en-GB" sz="2200" b="1" kern="1200" dirty="0">
                        <a:solidFill>
                          <a:schemeClr val="lt1"/>
                        </a:solidFill>
                        <a:effectLst/>
                        <a:latin typeface="+mn-lt"/>
                        <a:ea typeface="+mn-ea"/>
                        <a:cs typeface="+mn-cs"/>
                      </a:endParaRPr>
                    </a:p>
                    <a:p>
                      <a:pPr algn="just"/>
                      <a:r>
                        <a:rPr lang="en-GB" sz="2200" b="1" kern="1200" dirty="0">
                          <a:solidFill>
                            <a:schemeClr val="lt1"/>
                          </a:solidFill>
                          <a:effectLst/>
                          <a:latin typeface="+mn-lt"/>
                          <a:ea typeface="+mn-ea"/>
                          <a:cs typeface="+mn-cs"/>
                        </a:rPr>
                        <a:t>(a)</a:t>
                      </a:r>
                      <a:r>
                        <a:rPr lang="en-GB" sz="2200" b="1" kern="1200" baseline="0" dirty="0">
                          <a:solidFill>
                            <a:schemeClr val="lt1"/>
                          </a:solidFill>
                          <a:effectLst/>
                          <a:latin typeface="+mn-lt"/>
                          <a:ea typeface="+mn-ea"/>
                          <a:cs typeface="+mn-cs"/>
                        </a:rPr>
                        <a:t> </a:t>
                      </a:r>
                      <a:r>
                        <a:rPr lang="en-GB" sz="2200" b="1" kern="1200" dirty="0">
                          <a:solidFill>
                            <a:schemeClr val="lt1"/>
                          </a:solidFill>
                          <a:effectLst/>
                          <a:latin typeface="+mn-lt"/>
                          <a:ea typeface="+mn-ea"/>
                          <a:cs typeface="+mn-cs"/>
                        </a:rPr>
                        <a:t>prevented from voting, but the PO shall cause the words</a:t>
                      </a:r>
                      <a:r>
                        <a:rPr lang="en-GB" sz="2200" b="1" kern="1200" baseline="0" dirty="0">
                          <a:solidFill>
                            <a:schemeClr val="lt1"/>
                          </a:solidFill>
                          <a:effectLst/>
                          <a:latin typeface="+mn-lt"/>
                          <a:ea typeface="+mn-ea"/>
                          <a:cs typeface="+mn-cs"/>
                        </a:rPr>
                        <a:t> </a:t>
                      </a:r>
                      <a:r>
                        <a:rPr lang="en-GB" sz="2200" b="1" kern="1200" dirty="0">
                          <a:solidFill>
                            <a:schemeClr val="lt1"/>
                          </a:solidFill>
                          <a:effectLst/>
                          <a:latin typeface="+mn-lt"/>
                          <a:ea typeface="+mn-ea"/>
                          <a:cs typeface="+mn-cs"/>
                        </a:rPr>
                        <a:t>"protested against for personation" to be placed against his name in the Register of Voters or part of the Register of</a:t>
                      </a:r>
                      <a:r>
                        <a:rPr lang="en-GB" sz="2200" b="1" kern="1200" baseline="0" dirty="0">
                          <a:solidFill>
                            <a:schemeClr val="lt1"/>
                          </a:solidFill>
                          <a:effectLst/>
                          <a:latin typeface="+mn-lt"/>
                          <a:ea typeface="+mn-ea"/>
                          <a:cs typeface="+mn-cs"/>
                        </a:rPr>
                        <a:t> </a:t>
                      </a:r>
                      <a:r>
                        <a:rPr lang="en-GB" sz="2200" b="1" kern="1200" dirty="0">
                          <a:solidFill>
                            <a:schemeClr val="lt1"/>
                          </a:solidFill>
                          <a:effectLst/>
                          <a:latin typeface="+mn-lt"/>
                          <a:ea typeface="+mn-ea"/>
                          <a:cs typeface="+mn-cs"/>
                        </a:rPr>
                        <a:t>Voters; or </a:t>
                      </a:r>
                      <a:endParaRPr lang="en-US" sz="2200" b="1" kern="1200" dirty="0">
                        <a:solidFill>
                          <a:schemeClr val="lt1"/>
                        </a:solidFill>
                        <a:effectLst/>
                        <a:latin typeface="+mn-lt"/>
                        <a:ea typeface="+mn-ea"/>
                        <a:cs typeface="+mn-cs"/>
                      </a:endParaRPr>
                    </a:p>
                    <a:p>
                      <a:pPr algn="just"/>
                      <a:endParaRPr lang="en-GB" sz="2200" b="1" kern="1200" dirty="0">
                        <a:solidFill>
                          <a:schemeClr val="lt1"/>
                        </a:solidFill>
                        <a:effectLst/>
                        <a:latin typeface="+mn-lt"/>
                        <a:ea typeface="+mn-ea"/>
                        <a:cs typeface="+mn-cs"/>
                      </a:endParaRPr>
                    </a:p>
                    <a:p>
                      <a:pPr algn="just"/>
                      <a:r>
                        <a:rPr lang="en-GB" sz="2200" b="1" kern="1200" dirty="0">
                          <a:solidFill>
                            <a:schemeClr val="lt1"/>
                          </a:solidFill>
                          <a:effectLst/>
                          <a:latin typeface="+mn-lt"/>
                          <a:ea typeface="+mn-ea"/>
                          <a:cs typeface="+mn-cs"/>
                        </a:rPr>
                        <a:t>(b)</a:t>
                      </a:r>
                      <a:r>
                        <a:rPr lang="en-GB" sz="2200" b="1" kern="1200" baseline="0" dirty="0">
                          <a:solidFill>
                            <a:schemeClr val="lt1"/>
                          </a:solidFill>
                          <a:effectLst/>
                          <a:latin typeface="+mn-lt"/>
                          <a:ea typeface="+mn-ea"/>
                          <a:cs typeface="+mn-cs"/>
                        </a:rPr>
                        <a:t> </a:t>
                      </a:r>
                      <a:r>
                        <a:rPr lang="en-GB" sz="2200" b="1" kern="1200" dirty="0">
                          <a:solidFill>
                            <a:schemeClr val="lt1"/>
                          </a:solidFill>
                          <a:effectLst/>
                          <a:latin typeface="+mn-lt"/>
                          <a:ea typeface="+mn-ea"/>
                          <a:cs typeface="+mn-cs"/>
                        </a:rPr>
                        <a:t>permitted to vote if he admits to the PO that he is not the person he held himself out to be. </a:t>
                      </a:r>
                      <a:endParaRPr lang="en-US" sz="2200" b="1" kern="1200" dirty="0">
                        <a:solidFill>
                          <a:schemeClr val="lt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200" u="none" dirty="0"/>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87292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3623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232773"/>
            <a:ext cx="10515600" cy="826001"/>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2053161623"/>
              </p:ext>
            </p:extLst>
          </p:nvPr>
        </p:nvGraphicFramePr>
        <p:xfrm>
          <a:off x="180473" y="988357"/>
          <a:ext cx="11839073" cy="5689168"/>
        </p:xfrm>
        <a:graphic>
          <a:graphicData uri="http://schemas.openxmlformats.org/drawingml/2006/table">
            <a:tbl>
              <a:tblPr firstRow="1" bandRow="1">
                <a:tableStyleId>{5C22544A-7EE6-4342-B048-85BDC9FD1C3A}</a:tableStyleId>
              </a:tblPr>
              <a:tblGrid>
                <a:gridCol w="6413861">
                  <a:extLst>
                    <a:ext uri="{9D8B030D-6E8A-4147-A177-3AD203B41FA5}">
                      <a16:colId xmlns:a16="http://schemas.microsoft.com/office/drawing/2014/main" val="20000"/>
                    </a:ext>
                  </a:extLst>
                </a:gridCol>
                <a:gridCol w="1948087">
                  <a:extLst>
                    <a:ext uri="{9D8B030D-6E8A-4147-A177-3AD203B41FA5}">
                      <a16:colId xmlns:a16="http://schemas.microsoft.com/office/drawing/2014/main" val="20001"/>
                    </a:ext>
                  </a:extLst>
                </a:gridCol>
                <a:gridCol w="3477125">
                  <a:extLst>
                    <a:ext uri="{9D8B030D-6E8A-4147-A177-3AD203B41FA5}">
                      <a16:colId xmlns:a16="http://schemas.microsoft.com/office/drawing/2014/main" val="20002"/>
                    </a:ext>
                  </a:extLst>
                </a:gridCol>
              </a:tblGrid>
              <a:tr h="5689168">
                <a:tc>
                  <a:txBody>
                    <a:bodyPr/>
                    <a:lstStyle/>
                    <a:p>
                      <a:pPr algn="just"/>
                      <a:r>
                        <a:rPr lang="en-US" sz="1800" u="sng" dirty="0"/>
                        <a:t>Section 87:</a:t>
                      </a:r>
                    </a:p>
                    <a:p>
                      <a:pPr algn="just"/>
                      <a:r>
                        <a:rPr lang="en-US" sz="1800" b="1" kern="1200" dirty="0">
                          <a:solidFill>
                            <a:schemeClr val="lt1"/>
                          </a:solidFill>
                          <a:effectLst/>
                          <a:latin typeface="+mn-lt"/>
                          <a:ea typeface="+mn-ea"/>
                          <a:cs typeface="+mn-cs"/>
                        </a:rPr>
                        <a:t>(1) Where the votes cast at an election at a polling station exceed the number of registered voters in that polling station, the result of the election for that polling station shall be declared null and void by the EC and another election may be conducted at a date to be fixed by the Commission, where the result at that polling station may affect the overall result in the electoral area, in the case of parliamentary or local council elections.</a:t>
                      </a:r>
                    </a:p>
                    <a:p>
                      <a:pPr algn="just"/>
                      <a:r>
                        <a:rPr lang="en-US" sz="1800" b="1" kern="1200" dirty="0">
                          <a:solidFill>
                            <a:schemeClr val="lt1"/>
                          </a:solidFill>
                          <a:effectLst/>
                          <a:latin typeface="+mn-lt"/>
                          <a:ea typeface="+mn-ea"/>
                          <a:cs typeface="+mn-cs"/>
                        </a:rPr>
                        <a:t>(2) Where the votes cast at a Presidential election at a polling station exceed the number of registered voters in that polling station, the result of the election for that polling station shall be declared null and void by the EC and another election may be conducted at a date to be fixed by the Commission …</a:t>
                      </a:r>
                    </a:p>
                    <a:p>
                      <a:pPr algn="just"/>
                      <a:r>
                        <a:rPr lang="en-US" sz="1800" b="1" kern="1200" dirty="0">
                          <a:solidFill>
                            <a:schemeClr val="lt1"/>
                          </a:solidFill>
                          <a:effectLst/>
                          <a:latin typeface="+mn-lt"/>
                          <a:ea typeface="+mn-ea"/>
                          <a:cs typeface="+mn-cs"/>
                        </a:rPr>
                        <a:t>3) Where an election result is nullified in accordance with subsection (1) or (2), there shall be no return for the election until another poll has taken place …</a:t>
                      </a:r>
                    </a:p>
                    <a:p>
                      <a:pPr algn="just"/>
                      <a:r>
                        <a:rPr lang="en-US" sz="1800" b="1" kern="1200" dirty="0">
                          <a:solidFill>
                            <a:schemeClr val="lt1"/>
                          </a:solidFill>
                          <a:effectLst/>
                          <a:latin typeface="+mn-lt"/>
                          <a:ea typeface="+mn-ea"/>
                          <a:cs typeface="+mn-cs"/>
                        </a:rPr>
                        <a:t>(4) Notwithstanding subsection (3), the EC may, if satisfied that the result of the election will not be affected by voting in the area …, direct that a return of the election be made</a:t>
                      </a:r>
                    </a:p>
                  </a:txBody>
                  <a:tcPr/>
                </a:tc>
                <a:tc>
                  <a:txBody>
                    <a:bodyPr/>
                    <a:lstStyle/>
                    <a:p>
                      <a:pPr algn="just"/>
                      <a:r>
                        <a:rPr lang="en-US" sz="1800" u="sng" dirty="0"/>
                        <a:t>Issue:</a:t>
                      </a:r>
                    </a:p>
                    <a:p>
                      <a:pPr algn="just"/>
                      <a:r>
                        <a:rPr lang="en-US" sz="1800" u="none" dirty="0"/>
                        <a:t>Over-voting at the station and the cancellation of the vote in the station, whether it refers to the cancellation of votes in a particular station, or centre or the entire election.</a:t>
                      </a:r>
                    </a:p>
                    <a:p>
                      <a:pPr algn="just"/>
                      <a:endParaRPr lang="en-US" sz="1800" u="none" dirty="0"/>
                    </a:p>
                    <a:p>
                      <a:pPr algn="just"/>
                      <a:r>
                        <a:rPr lang="en-US" sz="1800" u="none" dirty="0"/>
                        <a:t>To also provide a new section for cancellation of votes or election due to electoral violence.</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u="sng" dirty="0"/>
                        <a:t>Proposed Amendment:</a:t>
                      </a:r>
                      <a:r>
                        <a:rPr lang="en-US" sz="1800" u="sng" baseline="0" dirty="0"/>
                        <a:t> </a:t>
                      </a:r>
                      <a:r>
                        <a:rPr lang="en-US" sz="1800" u="sng" dirty="0"/>
                        <a:t>87 Cancellation for </a:t>
                      </a:r>
                      <a:r>
                        <a:rPr lang="en-US" sz="1800" u="sng" dirty="0" err="1"/>
                        <a:t>lectoral</a:t>
                      </a:r>
                      <a:r>
                        <a:rPr lang="en-US" sz="1800" u="sng" dirty="0"/>
                        <a:t> violence:</a:t>
                      </a:r>
                    </a:p>
                    <a:p>
                      <a:pPr algn="just"/>
                      <a:r>
                        <a:rPr lang="en-GB" sz="1800" b="1" kern="1200" dirty="0">
                          <a:solidFill>
                            <a:schemeClr val="lt1"/>
                          </a:solidFill>
                          <a:effectLst/>
                          <a:latin typeface="+mn-lt"/>
                          <a:ea typeface="+mn-ea"/>
                          <a:cs typeface="+mn-cs"/>
                        </a:rPr>
                        <a:t>(1) A Counting Officer may, where violence occurs during the counting of votes in a polling station which significantly disrupts the counting process, cancel the votes in that polling station and EC shall conduct another election if the outcome of votes in the affected polling station will affect the outcome of the entire results.</a:t>
                      </a:r>
                      <a:endParaRPr lang="en-US" sz="1800" b="1" kern="1200" dirty="0">
                        <a:solidFill>
                          <a:schemeClr val="lt1"/>
                        </a:solidFill>
                        <a:effectLst/>
                        <a:latin typeface="+mn-lt"/>
                        <a:ea typeface="+mn-ea"/>
                        <a:cs typeface="+mn-cs"/>
                      </a:endParaRPr>
                    </a:p>
                    <a:p>
                      <a:pPr algn="just"/>
                      <a:r>
                        <a:rPr lang="en-GB" sz="1800" b="1" kern="1200" dirty="0">
                          <a:solidFill>
                            <a:schemeClr val="lt1"/>
                          </a:solidFill>
                          <a:effectLst/>
                          <a:latin typeface="+mn-lt"/>
                          <a:ea typeface="+mn-ea"/>
                          <a:cs typeface="+mn-cs"/>
                        </a:rPr>
                        <a:t>(2) Notwithstanding subsection (1), the EC may, if satisfied that the result of the election will not be affected by voting in the polling station where the election result is nullified direct, that a return of the election be made.</a:t>
                      </a:r>
                      <a:endParaRPr lang="en-US" sz="1800" b="1"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921054"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37814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148550"/>
            <a:ext cx="10515600" cy="982412"/>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69390125"/>
              </p:ext>
            </p:extLst>
          </p:nvPr>
        </p:nvGraphicFramePr>
        <p:xfrm>
          <a:off x="481264" y="1130963"/>
          <a:ext cx="11189368" cy="5366090"/>
        </p:xfrm>
        <a:graphic>
          <a:graphicData uri="http://schemas.openxmlformats.org/drawingml/2006/table">
            <a:tbl>
              <a:tblPr firstRow="1" bandRow="1">
                <a:tableStyleId>{5C22544A-7EE6-4342-B048-85BDC9FD1C3A}</a:tableStyleId>
              </a:tblPr>
              <a:tblGrid>
                <a:gridCol w="4331507">
                  <a:extLst>
                    <a:ext uri="{9D8B030D-6E8A-4147-A177-3AD203B41FA5}">
                      <a16:colId xmlns:a16="http://schemas.microsoft.com/office/drawing/2014/main" val="20000"/>
                    </a:ext>
                  </a:extLst>
                </a:gridCol>
                <a:gridCol w="2637310">
                  <a:extLst>
                    <a:ext uri="{9D8B030D-6E8A-4147-A177-3AD203B41FA5}">
                      <a16:colId xmlns:a16="http://schemas.microsoft.com/office/drawing/2014/main" val="20001"/>
                    </a:ext>
                  </a:extLst>
                </a:gridCol>
                <a:gridCol w="4220551">
                  <a:extLst>
                    <a:ext uri="{9D8B030D-6E8A-4147-A177-3AD203B41FA5}">
                      <a16:colId xmlns:a16="http://schemas.microsoft.com/office/drawing/2014/main" val="20002"/>
                    </a:ext>
                  </a:extLst>
                </a:gridCol>
              </a:tblGrid>
              <a:tr h="5366090">
                <a:tc>
                  <a:txBody>
                    <a:bodyPr/>
                    <a:lstStyle/>
                    <a:p>
                      <a:pPr algn="just"/>
                      <a:r>
                        <a:rPr lang="en-US" sz="2400" u="sng" dirty="0"/>
                        <a:t>Section 91(2)(b):</a:t>
                      </a:r>
                    </a:p>
                    <a:p>
                      <a:pPr algn="just"/>
                      <a:r>
                        <a:rPr lang="en-US" sz="2400" b="1" kern="1200" dirty="0">
                          <a:solidFill>
                            <a:schemeClr val="lt1"/>
                          </a:solidFill>
                          <a:effectLst/>
                          <a:latin typeface="+mn-lt"/>
                          <a:ea typeface="+mn-ea"/>
                          <a:cs typeface="+mn-cs"/>
                        </a:rPr>
                        <a:t>In dispatching the ballot box referred to in subsection (1), the Counting Officer shall fix outside the ballot box, in a separate envelope, the following:–</a:t>
                      </a:r>
                    </a:p>
                    <a:p>
                      <a:pPr algn="just"/>
                      <a:endParaRPr lang="en-US" sz="2400" b="1" kern="1200" dirty="0">
                        <a:solidFill>
                          <a:schemeClr val="lt1"/>
                        </a:solidFill>
                        <a:effectLst/>
                        <a:latin typeface="+mn-lt"/>
                        <a:ea typeface="+mn-ea"/>
                        <a:cs typeface="+mn-cs"/>
                      </a:endParaRPr>
                    </a:p>
                    <a:p>
                      <a:pPr algn="just"/>
                      <a:r>
                        <a:rPr lang="en-US" sz="2400" b="1" kern="1200" dirty="0">
                          <a:solidFill>
                            <a:schemeClr val="lt1"/>
                          </a:solidFill>
                          <a:effectLst/>
                          <a:latin typeface="+mn-lt"/>
                          <a:ea typeface="+mn-ea"/>
                          <a:cs typeface="+mn-cs"/>
                        </a:rPr>
                        <a:t>(b) </a:t>
                      </a:r>
                      <a:r>
                        <a:rPr lang="en-US" sz="2400" b="1" u="sng" kern="1200" dirty="0">
                          <a:solidFill>
                            <a:schemeClr val="lt1"/>
                          </a:solidFill>
                          <a:effectLst/>
                          <a:latin typeface="+mn-lt"/>
                          <a:ea typeface="+mn-ea"/>
                          <a:cs typeface="+mn-cs"/>
                        </a:rPr>
                        <a:t>the key to the sealed ballot box</a:t>
                      </a:r>
                      <a:r>
                        <a:rPr lang="en-US" sz="2400" b="1" kern="1200" dirty="0">
                          <a:solidFill>
                            <a:schemeClr val="lt1"/>
                          </a:solidFill>
                          <a:effectLst/>
                          <a:latin typeface="+mn-lt"/>
                          <a:ea typeface="+mn-ea"/>
                          <a:cs typeface="+mn-cs"/>
                        </a:rPr>
                        <a:t>.</a:t>
                      </a:r>
                    </a:p>
                    <a:p>
                      <a:pPr algn="just"/>
                      <a:endParaRPr lang="en-US" sz="2400" u="none" dirty="0"/>
                    </a:p>
                  </a:txBody>
                  <a:tcPr/>
                </a:tc>
                <a:tc>
                  <a:txBody>
                    <a:bodyPr/>
                    <a:lstStyle/>
                    <a:p>
                      <a:pPr algn="just"/>
                      <a:r>
                        <a:rPr lang="en-US" sz="24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u="none" dirty="0"/>
                        <a:t>The use of the words </a:t>
                      </a:r>
                      <a:r>
                        <a:rPr lang="en-US" sz="2400" u="sng" dirty="0"/>
                        <a:t>'the key to the sealed ballot box’</a:t>
                      </a:r>
                      <a:r>
                        <a:rPr lang="en-US" sz="2400" u="none" dirty="0"/>
                        <a:t>. </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none"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400" u="none" dirty="0"/>
                        <a:t>To amend this subsection to read </a:t>
                      </a:r>
                      <a:r>
                        <a:rPr lang="en-US" sz="2400" u="sng" dirty="0"/>
                        <a:t>'Record of Seal Numbers</a:t>
                      </a:r>
                      <a:r>
                        <a:rPr lang="en-US" sz="2400" u="none" dirty="0"/>
                        <a:t>‘.</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u="sng" dirty="0"/>
                        <a:t>Proposed Amendment: 91(2)(b):</a:t>
                      </a:r>
                    </a:p>
                    <a:p>
                      <a:pPr marL="0" marR="0" indent="0" algn="just" defTabSz="914400" rtl="0" eaLnBrk="1" fontAlgn="auto" latinLnBrk="0" hangingPunct="1">
                        <a:lnSpc>
                          <a:spcPct val="100000"/>
                        </a:lnSpc>
                        <a:spcBef>
                          <a:spcPts val="0"/>
                        </a:spcBef>
                        <a:spcAft>
                          <a:spcPts val="0"/>
                        </a:spcAft>
                        <a:buClrTx/>
                        <a:buSzTx/>
                        <a:buFontTx/>
                        <a:buNone/>
                        <a:tabLst/>
                        <a:defRPr/>
                      </a:pPr>
                      <a:r>
                        <a:rPr lang="en-GB" sz="2400" b="1" kern="1200" dirty="0">
                          <a:solidFill>
                            <a:schemeClr val="lt1"/>
                          </a:solidFill>
                          <a:effectLst/>
                          <a:latin typeface="+mn-lt"/>
                          <a:ea typeface="+mn-ea"/>
                          <a:cs typeface="+mn-cs"/>
                        </a:rPr>
                        <a:t>In dispatching a ballot box under subsection (1), a Counting</a:t>
                      </a:r>
                      <a:r>
                        <a:rPr lang="en-GB" sz="2400" b="1" kern="1200" baseline="0" dirty="0">
                          <a:solidFill>
                            <a:schemeClr val="lt1"/>
                          </a:solidFill>
                          <a:effectLst/>
                          <a:latin typeface="+mn-lt"/>
                          <a:ea typeface="+mn-ea"/>
                          <a:cs typeface="+mn-cs"/>
                        </a:rPr>
                        <a:t> </a:t>
                      </a:r>
                      <a:r>
                        <a:rPr lang="en-GB" sz="2400" b="1" kern="1200" dirty="0">
                          <a:solidFill>
                            <a:schemeClr val="lt1"/>
                          </a:solidFill>
                          <a:effectLst/>
                          <a:latin typeface="+mn-lt"/>
                          <a:ea typeface="+mn-ea"/>
                          <a:cs typeface="+mn-cs"/>
                        </a:rPr>
                        <a:t>Officer shall fix outside the ballot box, in a separate envelope, the following -</a:t>
                      </a:r>
                      <a:endParaRPr lang="en-US" sz="2400" b="1" kern="1200" dirty="0">
                        <a:solidFill>
                          <a:schemeClr val="lt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GB" sz="2400" b="1" kern="1200" dirty="0">
                        <a:solidFill>
                          <a:schemeClr val="lt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GB" sz="2400" b="1" kern="1200" dirty="0">
                          <a:solidFill>
                            <a:schemeClr val="lt1"/>
                          </a:solidFill>
                          <a:effectLst/>
                          <a:latin typeface="+mn-lt"/>
                          <a:ea typeface="+mn-ea"/>
                          <a:cs typeface="+mn-cs"/>
                        </a:rPr>
                        <a:t>(b) the record of ‘</a:t>
                      </a:r>
                      <a:r>
                        <a:rPr lang="en-GB" sz="2400" b="1" u="sng" kern="1200" dirty="0">
                          <a:solidFill>
                            <a:schemeClr val="lt1"/>
                          </a:solidFill>
                          <a:effectLst/>
                          <a:latin typeface="+mn-lt"/>
                          <a:ea typeface="+mn-ea"/>
                          <a:cs typeface="+mn-cs"/>
                        </a:rPr>
                        <a:t>Seal Numbers</a:t>
                      </a:r>
                      <a:r>
                        <a:rPr lang="en-GB" sz="2400" b="1" kern="1200" dirty="0">
                          <a:solidFill>
                            <a:schemeClr val="lt1"/>
                          </a:solidFill>
                          <a:effectLst/>
                          <a:latin typeface="+mn-lt"/>
                          <a:ea typeface="+mn-ea"/>
                          <a:cs typeface="+mn-cs"/>
                        </a:rPr>
                        <a:t>’ to the sealed ballot box. </a:t>
                      </a:r>
                      <a:endParaRPr lang="en-US" sz="2400" b="1" kern="1200" dirty="0">
                        <a:solidFill>
                          <a:schemeClr val="lt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none" dirty="0"/>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969182"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34554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26168" y="232773"/>
            <a:ext cx="10515600" cy="946317"/>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3362953855"/>
              </p:ext>
            </p:extLst>
          </p:nvPr>
        </p:nvGraphicFramePr>
        <p:xfrm>
          <a:off x="814136" y="1345307"/>
          <a:ext cx="10515600" cy="5151745"/>
        </p:xfrm>
        <a:graphic>
          <a:graphicData uri="http://schemas.openxmlformats.org/drawingml/2006/table">
            <a:tbl>
              <a:tblPr firstRow="1" bandRow="1">
                <a:tableStyleId>{5C22544A-7EE6-4342-B048-85BDC9FD1C3A}</a:tableStyleId>
              </a:tblPr>
              <a:tblGrid>
                <a:gridCol w="3072064">
                  <a:extLst>
                    <a:ext uri="{9D8B030D-6E8A-4147-A177-3AD203B41FA5}">
                      <a16:colId xmlns:a16="http://schemas.microsoft.com/office/drawing/2014/main" val="20000"/>
                    </a:ext>
                  </a:extLst>
                </a:gridCol>
                <a:gridCol w="4235116">
                  <a:extLst>
                    <a:ext uri="{9D8B030D-6E8A-4147-A177-3AD203B41FA5}">
                      <a16:colId xmlns:a16="http://schemas.microsoft.com/office/drawing/2014/main" val="20001"/>
                    </a:ext>
                  </a:extLst>
                </a:gridCol>
                <a:gridCol w="3208420">
                  <a:extLst>
                    <a:ext uri="{9D8B030D-6E8A-4147-A177-3AD203B41FA5}">
                      <a16:colId xmlns:a16="http://schemas.microsoft.com/office/drawing/2014/main" val="20002"/>
                    </a:ext>
                  </a:extLst>
                </a:gridCol>
              </a:tblGrid>
              <a:tr h="5151745">
                <a:tc>
                  <a:txBody>
                    <a:bodyPr/>
                    <a:lstStyle/>
                    <a:p>
                      <a:pPr algn="just"/>
                      <a:r>
                        <a:rPr lang="en-US" sz="2600" u="sng" dirty="0"/>
                        <a:t>Section 103: Time for Local Council Elections:</a:t>
                      </a:r>
                    </a:p>
                    <a:p>
                      <a:pPr algn="just"/>
                      <a:r>
                        <a:rPr lang="en-US" sz="2600" b="1" kern="1200" dirty="0">
                          <a:solidFill>
                            <a:schemeClr val="lt1"/>
                          </a:solidFill>
                          <a:effectLst/>
                          <a:latin typeface="+mn-lt"/>
                          <a:ea typeface="+mn-ea"/>
                          <a:cs typeface="+mn-cs"/>
                        </a:rPr>
                        <a:t>The time for local council elections shall be appointed by Government Notice by the President after consultation with the EC.</a:t>
                      </a:r>
                    </a:p>
                    <a:p>
                      <a:pPr algn="just"/>
                      <a:endParaRPr lang="en-US" sz="2600" u="none" dirty="0"/>
                    </a:p>
                  </a:txBody>
                  <a:tcPr/>
                </a:tc>
                <a:tc>
                  <a:txBody>
                    <a:bodyPr/>
                    <a:lstStyle/>
                    <a:p>
                      <a:pPr algn="just"/>
                      <a:r>
                        <a:rPr lang="en-US" sz="26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600" u="none" dirty="0"/>
                        <a:t>The President proclaiming the date for Local Council Elections instead of the EC. To provide for a fixed date for the elections.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600" u="none" dirty="0"/>
                        <a:t>To amend this section to provide for ‘Fixed Date’ for local council elections and for the EC to proclaim the date for election.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600" u="sng" dirty="0"/>
                        <a:t>Proposed Amendment: 104:</a:t>
                      </a:r>
                    </a:p>
                    <a:p>
                      <a:pPr marL="0" marR="0" indent="0" algn="just" defTabSz="914400" rtl="0" eaLnBrk="1" fontAlgn="auto" latinLnBrk="0" hangingPunct="1">
                        <a:lnSpc>
                          <a:spcPct val="100000"/>
                        </a:lnSpc>
                        <a:spcBef>
                          <a:spcPts val="0"/>
                        </a:spcBef>
                        <a:spcAft>
                          <a:spcPts val="0"/>
                        </a:spcAft>
                        <a:buClrTx/>
                        <a:buSzTx/>
                        <a:buFontTx/>
                        <a:buNone/>
                        <a:tabLst/>
                        <a:defRPr/>
                      </a:pPr>
                      <a:r>
                        <a:rPr lang="en-GB" sz="2600" b="1" kern="1200" dirty="0">
                          <a:solidFill>
                            <a:schemeClr val="lt1"/>
                          </a:solidFill>
                          <a:effectLst/>
                          <a:latin typeface="+mn-lt"/>
                          <a:ea typeface="+mn-ea"/>
                          <a:cs typeface="+mn-cs"/>
                        </a:rPr>
                        <a:t>The local council elections shall be conducted on the </a:t>
                      </a:r>
                      <a:r>
                        <a:rPr lang="en-GB" sz="2600" b="1" u="sng" kern="1200" dirty="0">
                          <a:solidFill>
                            <a:schemeClr val="lt1"/>
                          </a:solidFill>
                          <a:effectLst/>
                          <a:latin typeface="+mn-lt"/>
                          <a:ea typeface="+mn-ea"/>
                          <a:cs typeface="+mn-cs"/>
                        </a:rPr>
                        <a:t>First</a:t>
                      </a:r>
                      <a:r>
                        <a:rPr lang="en-GB" sz="2600" b="1" u="sng" kern="1200" baseline="0" dirty="0">
                          <a:solidFill>
                            <a:schemeClr val="lt1"/>
                          </a:solidFill>
                          <a:effectLst/>
                          <a:latin typeface="+mn-lt"/>
                          <a:ea typeface="+mn-ea"/>
                          <a:cs typeface="+mn-cs"/>
                        </a:rPr>
                        <a:t> </a:t>
                      </a:r>
                      <a:r>
                        <a:rPr lang="en-GB" sz="2600" b="1" u="sng" kern="1200" dirty="0">
                          <a:solidFill>
                            <a:schemeClr val="lt1"/>
                          </a:solidFill>
                          <a:effectLst/>
                          <a:latin typeface="+mn-lt"/>
                          <a:ea typeface="+mn-ea"/>
                          <a:cs typeface="+mn-cs"/>
                        </a:rPr>
                        <a:t>Saturday of November </a:t>
                      </a:r>
                      <a:r>
                        <a:rPr lang="en-GB" sz="2600" b="1" kern="1200" dirty="0">
                          <a:solidFill>
                            <a:schemeClr val="lt1"/>
                          </a:solidFill>
                          <a:effectLst/>
                          <a:latin typeface="+mn-lt"/>
                          <a:ea typeface="+mn-ea"/>
                          <a:cs typeface="+mn-cs"/>
                        </a:rPr>
                        <a:t>after the expiration of the term of the Councillor. </a:t>
                      </a:r>
                      <a:endParaRPr lang="en-US" sz="2600" u="none" dirty="0"/>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969182"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59310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184646"/>
            <a:ext cx="10515600" cy="1006475"/>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3144354974"/>
              </p:ext>
            </p:extLst>
          </p:nvPr>
        </p:nvGraphicFramePr>
        <p:xfrm>
          <a:off x="397044" y="1142993"/>
          <a:ext cx="11429999" cy="5221712"/>
        </p:xfrm>
        <a:graphic>
          <a:graphicData uri="http://schemas.openxmlformats.org/drawingml/2006/table">
            <a:tbl>
              <a:tblPr firstRow="1" bandRow="1">
                <a:tableStyleId>{5C22544A-7EE6-4342-B048-85BDC9FD1C3A}</a:tableStyleId>
              </a:tblPr>
              <a:tblGrid>
                <a:gridCol w="5305924">
                  <a:extLst>
                    <a:ext uri="{9D8B030D-6E8A-4147-A177-3AD203B41FA5}">
                      <a16:colId xmlns:a16="http://schemas.microsoft.com/office/drawing/2014/main" val="20000"/>
                    </a:ext>
                  </a:extLst>
                </a:gridCol>
                <a:gridCol w="2562727">
                  <a:extLst>
                    <a:ext uri="{9D8B030D-6E8A-4147-A177-3AD203B41FA5}">
                      <a16:colId xmlns:a16="http://schemas.microsoft.com/office/drawing/2014/main" val="20001"/>
                    </a:ext>
                  </a:extLst>
                </a:gridCol>
                <a:gridCol w="3561348">
                  <a:extLst>
                    <a:ext uri="{9D8B030D-6E8A-4147-A177-3AD203B41FA5}">
                      <a16:colId xmlns:a16="http://schemas.microsoft.com/office/drawing/2014/main" val="20002"/>
                    </a:ext>
                  </a:extLst>
                </a:gridCol>
              </a:tblGrid>
              <a:tr h="5221712">
                <a:tc>
                  <a:txBody>
                    <a:bodyPr/>
                    <a:lstStyle/>
                    <a:p>
                      <a:pPr algn="just"/>
                      <a:r>
                        <a:rPr lang="en-US" sz="2200" u="sng" dirty="0"/>
                        <a:t>Section 107(1)(</a:t>
                      </a:r>
                      <a:r>
                        <a:rPr lang="en-US" sz="2200" u="sng" dirty="0" err="1"/>
                        <a:t>i</a:t>
                      </a:r>
                      <a:r>
                        <a:rPr lang="en-US" sz="2200" u="sng" baseline="0" dirty="0"/>
                        <a:t> &amp; o)</a:t>
                      </a:r>
                      <a:r>
                        <a:rPr lang="en-US" sz="2200" u="sng" dirty="0"/>
                        <a:t>:</a:t>
                      </a:r>
                    </a:p>
                    <a:p>
                      <a:pPr algn="just"/>
                      <a:r>
                        <a:rPr lang="en-US" sz="2200" b="1" kern="1200" dirty="0">
                          <a:solidFill>
                            <a:schemeClr val="lt1"/>
                          </a:solidFill>
                          <a:effectLst/>
                          <a:latin typeface="+mn-lt"/>
                          <a:ea typeface="+mn-ea"/>
                          <a:cs typeface="+mn-cs"/>
                        </a:rPr>
                        <a:t>person who–</a:t>
                      </a:r>
                    </a:p>
                    <a:p>
                      <a:pPr algn="just"/>
                      <a:r>
                        <a:rPr lang="en-US" sz="2200" b="1" kern="1200" dirty="0">
                          <a:solidFill>
                            <a:schemeClr val="lt1"/>
                          </a:solidFill>
                          <a:effectLst/>
                          <a:latin typeface="+mn-lt"/>
                          <a:ea typeface="+mn-ea"/>
                          <a:cs typeface="+mn-cs"/>
                        </a:rPr>
                        <a:t>(</a:t>
                      </a:r>
                      <a:r>
                        <a:rPr lang="en-US" sz="2200" b="1" kern="1200" dirty="0" err="1">
                          <a:solidFill>
                            <a:schemeClr val="lt1"/>
                          </a:solidFill>
                          <a:effectLst/>
                          <a:latin typeface="+mn-lt"/>
                          <a:ea typeface="+mn-ea"/>
                          <a:cs typeface="+mn-cs"/>
                        </a:rPr>
                        <a:t>i</a:t>
                      </a:r>
                      <a:r>
                        <a:rPr lang="en-US" sz="2200" b="1" kern="1200" dirty="0">
                          <a:solidFill>
                            <a:schemeClr val="lt1"/>
                          </a:solidFill>
                          <a:effectLst/>
                          <a:latin typeface="+mn-lt"/>
                          <a:ea typeface="+mn-ea"/>
                          <a:cs typeface="+mn-cs"/>
                        </a:rPr>
                        <a:t>) presents himself to be or does any act whereby he is by whatever name or</a:t>
                      </a:r>
                      <a:r>
                        <a:rPr lang="en-US" sz="2200" b="1" kern="1200" baseline="0" dirty="0">
                          <a:solidFill>
                            <a:schemeClr val="lt1"/>
                          </a:solidFill>
                          <a:effectLst/>
                          <a:latin typeface="+mn-lt"/>
                          <a:ea typeface="+mn-ea"/>
                          <a:cs typeface="+mn-cs"/>
                        </a:rPr>
                        <a:t> </a:t>
                      </a:r>
                      <a:r>
                        <a:rPr lang="en-US" sz="2200" b="1" kern="1200" dirty="0">
                          <a:solidFill>
                            <a:schemeClr val="lt1"/>
                          </a:solidFill>
                          <a:effectLst/>
                          <a:latin typeface="+mn-lt"/>
                          <a:ea typeface="+mn-ea"/>
                          <a:cs typeface="+mn-cs"/>
                        </a:rPr>
                        <a:t>description included in the Register of Voters for an electoral area in which he is not entitled to be registered; and</a:t>
                      </a:r>
                    </a:p>
                    <a:p>
                      <a:pPr algn="just"/>
                      <a:endParaRPr lang="en-US" sz="2200" b="1" kern="1200" dirty="0">
                        <a:solidFill>
                          <a:schemeClr val="lt1"/>
                        </a:solidFill>
                        <a:effectLst/>
                        <a:latin typeface="+mn-lt"/>
                        <a:ea typeface="+mn-ea"/>
                        <a:cs typeface="+mn-cs"/>
                      </a:endParaRPr>
                    </a:p>
                    <a:p>
                      <a:pPr algn="just"/>
                      <a:r>
                        <a:rPr lang="en-US" sz="2200" b="1" kern="1200" dirty="0">
                          <a:solidFill>
                            <a:schemeClr val="lt1"/>
                          </a:solidFill>
                          <a:effectLst/>
                          <a:latin typeface="+mn-lt"/>
                          <a:ea typeface="+mn-ea"/>
                          <a:cs typeface="+mn-cs"/>
                        </a:rPr>
                        <a:t>(o) by himself or any other person procures the registration of himself or any other person on the Register of Voters knowing that he or that other person is not entitled to be registered on that Register or is already registered on it;</a:t>
                      </a:r>
                    </a:p>
                  </a:txBody>
                  <a:tcPr/>
                </a:tc>
                <a:tc>
                  <a:txBody>
                    <a:bodyPr/>
                    <a:lstStyle/>
                    <a:p>
                      <a:pPr algn="just"/>
                      <a:r>
                        <a:rPr lang="en-US" sz="22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dirty="0"/>
                        <a:t>The location of the subsection, as it is dealing with Multiple Registration offences. </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200" u="none"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dirty="0"/>
                        <a:t>To move these paragraphs to the Section that deals with 'Multiple Registration Offenses’</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200" u="sng" dirty="0"/>
                        <a:t>Proposed Amendment: 107(1)(</a:t>
                      </a:r>
                      <a:r>
                        <a:rPr lang="en-US" sz="2200" u="sng" dirty="0" err="1"/>
                        <a:t>i</a:t>
                      </a:r>
                      <a:r>
                        <a:rPr lang="en-US" sz="2200" u="sng" baseline="0" dirty="0"/>
                        <a:t> &amp; o):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baseline="0" dirty="0"/>
                        <a:t>It has been taken to the Offenses Section.</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200" u="none" baseline="0"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baseline="0" dirty="0"/>
                        <a:t>Present </a:t>
                      </a:r>
                      <a:r>
                        <a:rPr lang="en-US" sz="2200" u="sng" baseline="0" dirty="0"/>
                        <a:t>section 107</a:t>
                      </a:r>
                      <a:r>
                        <a:rPr lang="en-US" sz="2200" u="none" baseline="0" dirty="0"/>
                        <a:t> provides for forms of local council elections.</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200" u="none" baseline="0"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sng" baseline="0" dirty="0"/>
                        <a:t>Section 108 </a:t>
                      </a:r>
                      <a:r>
                        <a:rPr lang="en-US" sz="2200" u="none" baseline="0" dirty="0"/>
                        <a:t>provides for the use of sections 59-97 for local council elections with the necessary modifications.</a:t>
                      </a:r>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99324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22899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184647"/>
            <a:ext cx="10515600" cy="970386"/>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5" name="Picture 1" descr="sl logo"/>
          <p:cNvPicPr>
            <a:picLocks noChangeAspect="1" noChangeArrowheads="1"/>
          </p:cNvPicPr>
          <p:nvPr/>
        </p:nvPicPr>
        <p:blipFill>
          <a:blip r:embed="rId2"/>
          <a:srcRect/>
          <a:stretch>
            <a:fillRect/>
          </a:stretch>
        </p:blipFill>
        <p:spPr bwMode="auto">
          <a:xfrm>
            <a:off x="993246" y="214553"/>
            <a:ext cx="1193074" cy="809899"/>
          </a:xfrm>
          <a:prstGeom prst="rect">
            <a:avLst/>
          </a:prstGeom>
          <a:noFill/>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Table 6"/>
          <p:cNvGraphicFramePr>
            <a:graphicFrameLocks noGrp="1"/>
          </p:cNvGraphicFramePr>
          <p:nvPr>
            <p:extLst>
              <p:ext uri="{D42A27DB-BD31-4B8C-83A1-F6EECF244321}">
                <p14:modId xmlns:p14="http://schemas.microsoft.com/office/powerpoint/2010/main" val="2464336700"/>
              </p:ext>
            </p:extLst>
          </p:nvPr>
        </p:nvGraphicFramePr>
        <p:xfrm>
          <a:off x="228601" y="1155034"/>
          <a:ext cx="11574378" cy="5095484"/>
        </p:xfrm>
        <a:graphic>
          <a:graphicData uri="http://schemas.openxmlformats.org/drawingml/2006/table">
            <a:tbl>
              <a:tblPr firstRow="1" bandRow="1">
                <a:tableStyleId>{5C22544A-7EE6-4342-B048-85BDC9FD1C3A}</a:tableStyleId>
              </a:tblPr>
              <a:tblGrid>
                <a:gridCol w="5089357">
                  <a:extLst>
                    <a:ext uri="{9D8B030D-6E8A-4147-A177-3AD203B41FA5}">
                      <a16:colId xmlns:a16="http://schemas.microsoft.com/office/drawing/2014/main" val="20000"/>
                    </a:ext>
                  </a:extLst>
                </a:gridCol>
                <a:gridCol w="6485021">
                  <a:extLst>
                    <a:ext uri="{9D8B030D-6E8A-4147-A177-3AD203B41FA5}">
                      <a16:colId xmlns:a16="http://schemas.microsoft.com/office/drawing/2014/main" val="20001"/>
                    </a:ext>
                  </a:extLst>
                </a:gridCol>
              </a:tblGrid>
              <a:tr h="814033">
                <a:tc>
                  <a:txBody>
                    <a:bodyPr/>
                    <a:lstStyle/>
                    <a:p>
                      <a:pPr algn="just"/>
                      <a:r>
                        <a:rPr lang="en-US" u="sng" dirty="0"/>
                        <a:t>Sections 109 -113:</a:t>
                      </a:r>
                      <a:endParaRPr lang="en-US" u="sng" baseline="0" dirty="0"/>
                    </a:p>
                    <a:p>
                      <a:pPr algn="just"/>
                      <a:r>
                        <a:rPr lang="en-US" baseline="0" dirty="0"/>
                        <a:t>provide Head of Villages Elections:</a:t>
                      </a:r>
                      <a:endParaRPr lang="en-U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u="sng" dirty="0"/>
                        <a:t>Section 109: </a:t>
                      </a:r>
                    </a:p>
                    <a:p>
                      <a:pPr marL="0" marR="0" indent="0" algn="just" defTabSz="914400" rtl="0" eaLnBrk="1" fontAlgn="auto" latinLnBrk="0" hangingPunct="1">
                        <a:lnSpc>
                          <a:spcPct val="100000"/>
                        </a:lnSpc>
                        <a:spcBef>
                          <a:spcPts val="0"/>
                        </a:spcBef>
                        <a:spcAft>
                          <a:spcPts val="0"/>
                        </a:spcAft>
                        <a:buClrTx/>
                        <a:buSzTx/>
                        <a:buFontTx/>
                        <a:buNone/>
                        <a:tabLst/>
                        <a:defRPr/>
                      </a:pPr>
                      <a:r>
                        <a:rPr lang="en-US" dirty="0"/>
                        <a:t>Heads of Villages and Towns and how they are elected</a:t>
                      </a:r>
                      <a:endParaRPr lang="en-US" sz="1800" kern="1200" dirty="0">
                        <a:solidFill>
                          <a:schemeClr val="dk1"/>
                        </a:solidFill>
                        <a:effectLst/>
                        <a:latin typeface="+mn-lt"/>
                        <a:ea typeface="+mn-ea"/>
                        <a:cs typeface="+mn-cs"/>
                      </a:endParaRPr>
                    </a:p>
                    <a:p>
                      <a:pPr algn="just"/>
                      <a:endParaRPr lang="en-US" dirty="0"/>
                    </a:p>
                  </a:txBody>
                  <a:tcPr/>
                </a:tc>
                <a:extLst>
                  <a:ext uri="{0D108BD9-81ED-4DB2-BD59-A6C34878D82A}">
                    <a16:rowId xmlns:a16="http://schemas.microsoft.com/office/drawing/2014/main" val="10000"/>
                  </a:ext>
                </a:extLst>
              </a:tr>
              <a:tr h="2377832">
                <a:tc>
                  <a:txBody>
                    <a:bodyPr/>
                    <a:lstStyle/>
                    <a:p>
                      <a:pPr algn="just"/>
                      <a:r>
                        <a:rPr lang="en-US" b="1" u="sng" dirty="0"/>
                        <a:t>Section 110: </a:t>
                      </a:r>
                    </a:p>
                    <a:p>
                      <a:pPr algn="just"/>
                      <a:r>
                        <a:rPr lang="en-US" dirty="0"/>
                        <a:t>Nomination Fee as per 11</a:t>
                      </a:r>
                      <a:r>
                        <a:rPr lang="en-US" baseline="30000" dirty="0"/>
                        <a:t>th</a:t>
                      </a:r>
                      <a:r>
                        <a:rPr lang="en-US" dirty="0"/>
                        <a:t> Schedule of this Bill. Minimum Wage</a:t>
                      </a:r>
                    </a:p>
                  </a:txBody>
                  <a:tcPr/>
                </a:tc>
                <a:tc>
                  <a:txBody>
                    <a:bodyPr/>
                    <a:lstStyle/>
                    <a:p>
                      <a:pPr algn="just"/>
                      <a:r>
                        <a:rPr lang="en-US" b="1" u="sng" dirty="0"/>
                        <a:t>Section 111: </a:t>
                      </a:r>
                    </a:p>
                    <a:p>
                      <a:pPr algn="just"/>
                      <a:r>
                        <a:rPr lang="en-US" b="1" u="none" dirty="0"/>
                        <a:t>Qualifications to</a:t>
                      </a:r>
                      <a:r>
                        <a:rPr lang="en-US" b="1" u="none" baseline="0" dirty="0"/>
                        <a:t> become a Head of Village or Town:</a:t>
                      </a:r>
                    </a:p>
                    <a:p>
                      <a:pPr algn="just"/>
                      <a:r>
                        <a:rPr lang="en-GB" sz="1800" kern="1200" dirty="0">
                          <a:solidFill>
                            <a:schemeClr val="dk1"/>
                          </a:solidFill>
                          <a:effectLst/>
                          <a:latin typeface="+mn-lt"/>
                          <a:ea typeface="+mn-ea"/>
                          <a:cs typeface="+mn-cs"/>
                        </a:rPr>
                        <a:t>(a) 	citizen and a voter;</a:t>
                      </a:r>
                      <a:endParaRPr lang="en-US" sz="1800" kern="1200" dirty="0">
                        <a:solidFill>
                          <a:schemeClr val="dk1"/>
                        </a:solidFill>
                        <a:effectLst/>
                        <a:latin typeface="+mn-lt"/>
                        <a:ea typeface="+mn-ea"/>
                        <a:cs typeface="+mn-cs"/>
                      </a:endParaRPr>
                    </a:p>
                    <a:p>
                      <a:pPr algn="just"/>
                      <a:r>
                        <a:rPr lang="en-GB" sz="1800" kern="1200" dirty="0">
                          <a:solidFill>
                            <a:schemeClr val="dk1"/>
                          </a:solidFill>
                          <a:effectLst/>
                          <a:latin typeface="+mn-lt"/>
                          <a:ea typeface="+mn-ea"/>
                          <a:cs typeface="+mn-cs"/>
                        </a:rPr>
                        <a:t>(b)  	is not less than 30 years of age; </a:t>
                      </a:r>
                      <a:endParaRPr lang="en-US" sz="1800" kern="1200" dirty="0">
                        <a:solidFill>
                          <a:schemeClr val="dk1"/>
                        </a:solidFill>
                        <a:effectLst/>
                        <a:latin typeface="+mn-lt"/>
                        <a:ea typeface="+mn-ea"/>
                        <a:cs typeface="+mn-cs"/>
                      </a:endParaRPr>
                    </a:p>
                    <a:p>
                      <a:pPr algn="just"/>
                      <a:r>
                        <a:rPr lang="en-GB" sz="1800" kern="1200" dirty="0">
                          <a:solidFill>
                            <a:schemeClr val="dk1"/>
                          </a:solidFill>
                          <a:effectLst/>
                          <a:latin typeface="+mn-lt"/>
                          <a:ea typeface="+mn-ea"/>
                          <a:cs typeface="+mn-cs"/>
                        </a:rPr>
                        <a:t>(c) 	has resided in the village or town for not less than 5 years immediately before seeking to be elected as a head ;and </a:t>
                      </a:r>
                      <a:endParaRPr lang="en-US" sz="1800" kern="1200" dirty="0">
                        <a:solidFill>
                          <a:schemeClr val="dk1"/>
                        </a:solidFill>
                        <a:effectLst/>
                        <a:latin typeface="+mn-lt"/>
                        <a:ea typeface="+mn-ea"/>
                        <a:cs typeface="+mn-cs"/>
                      </a:endParaRPr>
                    </a:p>
                    <a:p>
                      <a:pPr algn="just"/>
                      <a:r>
                        <a:rPr lang="en-GB" sz="1800" kern="1200" dirty="0">
                          <a:solidFill>
                            <a:schemeClr val="dk1"/>
                          </a:solidFill>
                          <a:effectLst/>
                          <a:latin typeface="+mn-lt"/>
                          <a:ea typeface="+mn-ea"/>
                          <a:cs typeface="+mn-cs"/>
                        </a:rPr>
                        <a:t>(d) 	has paid all taxes and rates in the Western Area Rural District as required 	by law. </a:t>
                      </a:r>
                      <a:endParaRPr lang="en-US" sz="1800" kern="1200" dirty="0">
                        <a:solidFill>
                          <a:schemeClr val="dk1"/>
                        </a:solidFill>
                        <a:effectLst/>
                        <a:latin typeface="+mn-lt"/>
                        <a:ea typeface="+mn-ea"/>
                        <a:cs typeface="+mn-cs"/>
                      </a:endParaRPr>
                    </a:p>
                    <a:p>
                      <a:pPr algn="just"/>
                      <a:endParaRPr lang="en-US" b="1" u="none" dirty="0"/>
                    </a:p>
                  </a:txBody>
                  <a:tcPr/>
                </a:tc>
                <a:extLst>
                  <a:ext uri="{0D108BD9-81ED-4DB2-BD59-A6C34878D82A}">
                    <a16:rowId xmlns:a16="http://schemas.microsoft.com/office/drawing/2014/main" val="10001"/>
                  </a:ext>
                </a:extLst>
              </a:tr>
              <a:tr h="1620764">
                <a:tc>
                  <a:txBody>
                    <a:bodyPr/>
                    <a:lstStyle/>
                    <a:p>
                      <a:pPr algn="just"/>
                      <a:r>
                        <a:rPr lang="en-US" b="1" u="sng" dirty="0"/>
                        <a:t>Section 112:</a:t>
                      </a:r>
                    </a:p>
                    <a:p>
                      <a:pPr algn="just"/>
                      <a:r>
                        <a:rPr lang="en-US" b="1" u="none" dirty="0"/>
                        <a:t>Tenure of office of head of Village or</a:t>
                      </a:r>
                      <a:r>
                        <a:rPr lang="en-US" b="1" u="none" baseline="0" dirty="0"/>
                        <a:t> Town is 4 years</a:t>
                      </a:r>
                      <a:endParaRPr lang="en-US" b="1" u="none" dirty="0"/>
                    </a:p>
                  </a:txBody>
                  <a:tcPr/>
                </a:tc>
                <a:tc>
                  <a:txBody>
                    <a:bodyPr/>
                    <a:lstStyle/>
                    <a:p>
                      <a:pPr algn="just"/>
                      <a:r>
                        <a:rPr lang="en-US" b="1" u="sng" dirty="0"/>
                        <a:t>Section 113: </a:t>
                      </a:r>
                    </a:p>
                    <a:p>
                      <a:pPr algn="just"/>
                      <a:r>
                        <a:rPr lang="en-US" b="1" u="none" dirty="0"/>
                        <a:t>Regulation for elections of Head</a:t>
                      </a:r>
                      <a:r>
                        <a:rPr lang="en-US" b="1" u="none" baseline="0" dirty="0"/>
                        <a:t> of Village or Town</a:t>
                      </a:r>
                      <a:endParaRPr lang="en-US" b="1" u="none"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98415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365125"/>
            <a:ext cx="10515600" cy="6492875"/>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lvl="0" algn="ctr">
              <a:defRPr/>
            </a:pP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algn="ctr">
              <a:lnSpc>
                <a:spcPct val="160000"/>
              </a:lnSpc>
              <a:buFontTx/>
              <a:buNone/>
            </a:pPr>
            <a:r>
              <a:rPr lang="en-US" sz="2800" b="1" dirty="0"/>
              <a:t>PROPOSED </a:t>
            </a:r>
            <a:br>
              <a:rPr lang="en-US" sz="2800" b="1" dirty="0"/>
            </a:br>
            <a:r>
              <a:rPr lang="en-US" sz="2800" b="1" dirty="0"/>
              <a:t>CONSTITUTIONAL AMENDMENTS</a:t>
            </a:r>
            <a:br>
              <a:rPr lang="en-US" sz="2800" b="1" dirty="0"/>
            </a:br>
            <a:br>
              <a:rPr lang="en-US" sz="2800" b="1" dirty="0"/>
            </a:br>
            <a:endParaRPr lang="en-US" sz="2400" b="1" dirty="0"/>
          </a:p>
          <a:p>
            <a:pPr algn="ctr">
              <a:lnSpc>
                <a:spcPct val="160000"/>
              </a:lnSpc>
              <a:buFontTx/>
              <a:buNone/>
            </a:pPr>
            <a:endParaRPr lang="en-US" sz="2400" b="1" dirty="0"/>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a:p>
            <a:pPr lvl="0" algn="ctr">
              <a:defRPr/>
            </a:pP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p:txBody>
      </p:sp>
      <p:pic>
        <p:nvPicPr>
          <p:cNvPr id="5" name="Picture 1" descr="sl logo"/>
          <p:cNvPicPr>
            <a:picLocks noChangeAspect="1" noChangeArrowheads="1"/>
          </p:cNvPicPr>
          <p:nvPr/>
        </p:nvPicPr>
        <p:blipFill>
          <a:blip r:embed="rId2"/>
          <a:srcRect/>
          <a:stretch>
            <a:fillRect/>
          </a:stretch>
        </p:blipFill>
        <p:spPr bwMode="auto">
          <a:xfrm>
            <a:off x="1399382" y="285482"/>
            <a:ext cx="1193074" cy="970300"/>
          </a:xfrm>
          <a:prstGeom prst="rect">
            <a:avLst/>
          </a:prstGeom>
          <a:noFill/>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96900" y="206221"/>
            <a:ext cx="1123095" cy="1023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81136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220741"/>
            <a:ext cx="10515600" cy="994443"/>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2036553666"/>
              </p:ext>
            </p:extLst>
          </p:nvPr>
        </p:nvGraphicFramePr>
        <p:xfrm>
          <a:off x="814136" y="1345307"/>
          <a:ext cx="10515600" cy="5151745"/>
        </p:xfrm>
        <a:graphic>
          <a:graphicData uri="http://schemas.openxmlformats.org/drawingml/2006/table">
            <a:tbl>
              <a:tblPr firstRow="1" bandRow="1">
                <a:tableStyleId>{5C22544A-7EE6-4342-B048-85BDC9FD1C3A}</a:tableStyleId>
              </a:tblPr>
              <a:tblGrid>
                <a:gridCol w="4287253">
                  <a:extLst>
                    <a:ext uri="{9D8B030D-6E8A-4147-A177-3AD203B41FA5}">
                      <a16:colId xmlns:a16="http://schemas.microsoft.com/office/drawing/2014/main" val="20000"/>
                    </a:ext>
                  </a:extLst>
                </a:gridCol>
                <a:gridCol w="3946358">
                  <a:extLst>
                    <a:ext uri="{9D8B030D-6E8A-4147-A177-3AD203B41FA5}">
                      <a16:colId xmlns:a16="http://schemas.microsoft.com/office/drawing/2014/main" val="20001"/>
                    </a:ext>
                  </a:extLst>
                </a:gridCol>
                <a:gridCol w="2281989">
                  <a:extLst>
                    <a:ext uri="{9D8B030D-6E8A-4147-A177-3AD203B41FA5}">
                      <a16:colId xmlns:a16="http://schemas.microsoft.com/office/drawing/2014/main" val="20002"/>
                    </a:ext>
                  </a:extLst>
                </a:gridCol>
              </a:tblGrid>
              <a:tr h="5151745">
                <a:tc>
                  <a:txBody>
                    <a:bodyPr/>
                    <a:lstStyle/>
                    <a:p>
                      <a:pPr algn="just"/>
                      <a:r>
                        <a:rPr lang="en-US" sz="2800" u="sng" dirty="0"/>
                        <a:t>Section 117:</a:t>
                      </a:r>
                    </a:p>
                    <a:p>
                      <a:pPr algn="just"/>
                      <a:r>
                        <a:rPr lang="en-US" sz="2800" b="1" kern="1200" dirty="0">
                          <a:solidFill>
                            <a:schemeClr val="lt1"/>
                          </a:solidFill>
                          <a:effectLst/>
                          <a:latin typeface="+mn-lt"/>
                          <a:ea typeface="+mn-ea"/>
                          <a:cs typeface="+mn-cs"/>
                        </a:rPr>
                        <a:t>A person who prevents, obstructs or disturbs any election by force, violence or threats commits an offence and is liable, on conviction, to imprisonment for a term not less than two years</a:t>
                      </a:r>
                    </a:p>
                    <a:p>
                      <a:pPr algn="just"/>
                      <a:endParaRPr lang="en-US" sz="2800" u="none" dirty="0"/>
                    </a:p>
                  </a:txBody>
                  <a:tcPr/>
                </a:tc>
                <a:tc>
                  <a:txBody>
                    <a:bodyPr/>
                    <a:lstStyle/>
                    <a:p>
                      <a:pPr algn="just"/>
                      <a:r>
                        <a:rPr lang="en-US" sz="28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800" u="none" dirty="0"/>
                        <a:t>The issue was with the not less than 2 years’ imprisonment period.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800" u="none" dirty="0"/>
                        <a:t>To amend to read “</a:t>
                      </a:r>
                      <a:r>
                        <a:rPr lang="en-US" sz="2800" u="sng" dirty="0"/>
                        <a:t>Not less than 6 months</a:t>
                      </a:r>
                      <a:r>
                        <a:rPr lang="en-US" sz="2800" u="none" dirty="0"/>
                        <a:t>” and to move it to the Offences Section. </a:t>
                      </a:r>
                    </a:p>
                    <a:p>
                      <a:pPr algn="just"/>
                      <a:endParaRPr lang="en-US" sz="28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800" u="none" dirty="0"/>
                        <a:t>Moved to the Offenses Section in Part XI.</a:t>
                      </a:r>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969182"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3370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220741"/>
            <a:ext cx="10515600" cy="1006475"/>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3721829244"/>
              </p:ext>
            </p:extLst>
          </p:nvPr>
        </p:nvGraphicFramePr>
        <p:xfrm>
          <a:off x="457201" y="1345307"/>
          <a:ext cx="11514220" cy="5151745"/>
        </p:xfrm>
        <a:graphic>
          <a:graphicData uri="http://schemas.openxmlformats.org/drawingml/2006/table">
            <a:tbl>
              <a:tblPr firstRow="1" bandRow="1">
                <a:tableStyleId>{5C22544A-7EE6-4342-B048-85BDC9FD1C3A}</a:tableStyleId>
              </a:tblPr>
              <a:tblGrid>
                <a:gridCol w="6749715">
                  <a:extLst>
                    <a:ext uri="{9D8B030D-6E8A-4147-A177-3AD203B41FA5}">
                      <a16:colId xmlns:a16="http://schemas.microsoft.com/office/drawing/2014/main" val="20000"/>
                    </a:ext>
                  </a:extLst>
                </a:gridCol>
                <a:gridCol w="2983831">
                  <a:extLst>
                    <a:ext uri="{9D8B030D-6E8A-4147-A177-3AD203B41FA5}">
                      <a16:colId xmlns:a16="http://schemas.microsoft.com/office/drawing/2014/main" val="20001"/>
                    </a:ext>
                  </a:extLst>
                </a:gridCol>
                <a:gridCol w="1780674">
                  <a:extLst>
                    <a:ext uri="{9D8B030D-6E8A-4147-A177-3AD203B41FA5}">
                      <a16:colId xmlns:a16="http://schemas.microsoft.com/office/drawing/2014/main" val="20002"/>
                    </a:ext>
                  </a:extLst>
                </a:gridCol>
              </a:tblGrid>
              <a:tr h="5151745">
                <a:tc>
                  <a:txBody>
                    <a:bodyPr/>
                    <a:lstStyle/>
                    <a:p>
                      <a:pPr algn="just"/>
                      <a:r>
                        <a:rPr lang="en-US" sz="2000" u="sng" dirty="0"/>
                        <a:t>Section 119:</a:t>
                      </a:r>
                    </a:p>
                    <a:p>
                      <a:pPr algn="just"/>
                      <a:r>
                        <a:rPr lang="en-US" sz="2000" b="1" kern="1200" dirty="0">
                          <a:solidFill>
                            <a:schemeClr val="lt1"/>
                          </a:solidFill>
                          <a:effectLst/>
                          <a:latin typeface="+mn-lt"/>
                          <a:ea typeface="+mn-ea"/>
                          <a:cs typeface="+mn-cs"/>
                        </a:rPr>
                        <a:t>A person who at an election–</a:t>
                      </a:r>
                    </a:p>
                    <a:p>
                      <a:pPr algn="just"/>
                      <a:r>
                        <a:rPr lang="en-US" sz="2000" b="1" kern="1200" dirty="0">
                          <a:solidFill>
                            <a:schemeClr val="lt1"/>
                          </a:solidFill>
                          <a:effectLst/>
                          <a:latin typeface="+mn-lt"/>
                          <a:ea typeface="+mn-ea"/>
                          <a:cs typeface="+mn-cs"/>
                        </a:rPr>
                        <a:t>(a) knowingly votes or attempts to vote or applies for a ballot paper in the name of another person, whether that name be that of a person living or dead or of a fictitious person;</a:t>
                      </a:r>
                    </a:p>
                    <a:p>
                      <a:pPr algn="just"/>
                      <a:r>
                        <a:rPr lang="en-US" sz="2000" b="1" kern="1200" dirty="0">
                          <a:solidFill>
                            <a:schemeClr val="lt1"/>
                          </a:solidFill>
                          <a:effectLst/>
                          <a:latin typeface="+mn-lt"/>
                          <a:ea typeface="+mn-ea"/>
                          <a:cs typeface="+mn-cs"/>
                        </a:rPr>
                        <a:t>(b) having voted once at that election votes or attempts to vote at the same election in his own name;</a:t>
                      </a:r>
                    </a:p>
                    <a:p>
                      <a:pPr algn="just"/>
                      <a:r>
                        <a:rPr lang="en-US" sz="2000" b="1" kern="1200" dirty="0">
                          <a:solidFill>
                            <a:schemeClr val="lt1"/>
                          </a:solidFill>
                          <a:effectLst/>
                          <a:latin typeface="+mn-lt"/>
                          <a:ea typeface="+mn-ea"/>
                          <a:cs typeface="+mn-cs"/>
                        </a:rPr>
                        <a:t>(c) votes with the knowledge that he is not</a:t>
                      </a:r>
                    </a:p>
                    <a:p>
                      <a:pPr algn="just"/>
                      <a:r>
                        <a:rPr lang="en-US" sz="2000" b="1" kern="1200" dirty="0">
                          <a:solidFill>
                            <a:schemeClr val="lt1"/>
                          </a:solidFill>
                          <a:effectLst/>
                          <a:latin typeface="+mn-lt"/>
                          <a:ea typeface="+mn-ea"/>
                          <a:cs typeface="+mn-cs"/>
                        </a:rPr>
                        <a:t>entitled to vote in that election;</a:t>
                      </a:r>
                    </a:p>
                    <a:p>
                      <a:pPr algn="just"/>
                      <a:r>
                        <a:rPr lang="en-US" sz="2000" b="1" kern="1200" dirty="0">
                          <a:solidFill>
                            <a:schemeClr val="lt1"/>
                          </a:solidFill>
                          <a:effectLst/>
                          <a:latin typeface="+mn-lt"/>
                          <a:ea typeface="+mn-ea"/>
                          <a:cs typeface="+mn-cs"/>
                        </a:rPr>
                        <a:t>(d) presents himself as an electoral officer</a:t>
                      </a:r>
                    </a:p>
                    <a:p>
                      <a:pPr algn="just"/>
                      <a:r>
                        <a:rPr lang="en-US" sz="2000" b="1" kern="1200" dirty="0">
                          <a:solidFill>
                            <a:schemeClr val="lt1"/>
                          </a:solidFill>
                          <a:effectLst/>
                          <a:latin typeface="+mn-lt"/>
                          <a:ea typeface="+mn-ea"/>
                          <a:cs typeface="+mn-cs"/>
                        </a:rPr>
                        <a:t>knowing that he is not,</a:t>
                      </a:r>
                    </a:p>
                    <a:p>
                      <a:pPr algn="just"/>
                      <a:endParaRPr lang="en-US" sz="2000" b="1" kern="1200" dirty="0">
                        <a:solidFill>
                          <a:schemeClr val="lt1"/>
                        </a:solidFill>
                        <a:effectLst/>
                        <a:latin typeface="+mn-lt"/>
                        <a:ea typeface="+mn-ea"/>
                        <a:cs typeface="+mn-cs"/>
                      </a:endParaRPr>
                    </a:p>
                    <a:p>
                      <a:pPr algn="just"/>
                      <a:r>
                        <a:rPr lang="en-US" sz="2000" b="1" kern="1200" dirty="0">
                          <a:solidFill>
                            <a:schemeClr val="lt1"/>
                          </a:solidFill>
                          <a:effectLst/>
                          <a:latin typeface="+mn-lt"/>
                          <a:ea typeface="+mn-ea"/>
                          <a:cs typeface="+mn-cs"/>
                        </a:rPr>
                        <a:t>commits the offence of personation and is liable, on summary conviction to a term of imprisonment of 6 months.</a:t>
                      </a:r>
                    </a:p>
                    <a:p>
                      <a:pPr algn="just"/>
                      <a:endParaRPr lang="en-US" sz="2000" u="none" dirty="0"/>
                    </a:p>
                  </a:txBody>
                  <a:tcPr/>
                </a:tc>
                <a:tc>
                  <a:txBody>
                    <a:bodyPr/>
                    <a:lstStyle/>
                    <a:p>
                      <a:pPr algn="just"/>
                      <a:r>
                        <a:rPr lang="en-US" sz="20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000" u="none" dirty="0"/>
                        <a:t>The summary imprisonment of 6 months was seen as being too lenient for such an offense.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000" u="none" dirty="0"/>
                        <a:t>To amend by increasing the punishment and it to reads: ‘</a:t>
                      </a:r>
                      <a:r>
                        <a:rPr lang="en-US" sz="2000" u="sng" dirty="0"/>
                        <a:t>not less than 6 months</a:t>
                      </a:r>
                      <a:r>
                        <a:rPr lang="en-US" sz="2000" u="none" dirty="0"/>
                        <a:t>’.    </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000" u="none"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000" u="none" dirty="0"/>
                        <a:t>Also, to provide for a permanent and fast track ‘Elections Offences and Petition Court’.</a:t>
                      </a:r>
                    </a:p>
                    <a:p>
                      <a:pPr algn="just"/>
                      <a:endParaRPr lang="en-US" sz="20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000" u="sng" dirty="0"/>
                        <a:t>Proposed Amendment: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000" u="none" dirty="0"/>
                        <a:t>It has been moved to Part XI that deals with Election Offenses</a:t>
                      </a:r>
                      <a:r>
                        <a:rPr lang="en-US" sz="2000" u="none" baseline="0" dirty="0"/>
                        <a:t> and amended accordingly.</a:t>
                      </a:r>
                      <a:endParaRPr lang="en-US" sz="2000" u="sng" dirty="0"/>
                    </a:p>
                    <a:p>
                      <a:pPr marL="0" marR="0" indent="0" algn="just" defTabSz="914400" rtl="0" eaLnBrk="1" fontAlgn="auto" latinLnBrk="0" hangingPunct="1">
                        <a:lnSpc>
                          <a:spcPct val="100000"/>
                        </a:lnSpc>
                        <a:spcBef>
                          <a:spcPts val="0"/>
                        </a:spcBef>
                        <a:spcAft>
                          <a:spcPts val="0"/>
                        </a:spcAft>
                        <a:buClrTx/>
                        <a:buSzTx/>
                        <a:buFontTx/>
                        <a:buNone/>
                        <a:tabLst/>
                        <a:defRPr/>
                      </a:pPr>
                      <a:endParaRPr lang="en-US" sz="2000" u="sng" dirty="0"/>
                    </a:p>
                    <a:p>
                      <a:pPr marL="0" marR="0" indent="0" algn="just" defTabSz="914400" rtl="0" eaLnBrk="1" fontAlgn="auto" latinLnBrk="0" hangingPunct="1">
                        <a:lnSpc>
                          <a:spcPct val="100000"/>
                        </a:lnSpc>
                        <a:spcBef>
                          <a:spcPts val="0"/>
                        </a:spcBef>
                        <a:spcAft>
                          <a:spcPts val="0"/>
                        </a:spcAft>
                        <a:buClrTx/>
                        <a:buSzTx/>
                        <a:buFontTx/>
                        <a:buNone/>
                        <a:tabLst/>
                        <a:defRPr/>
                      </a:pPr>
                      <a:endParaRPr lang="en-US" sz="2000" u="none" dirty="0"/>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3"/>
          <a:srcRect/>
          <a:stretch>
            <a:fillRect/>
          </a:stretch>
        </p:blipFill>
        <p:spPr bwMode="auto">
          <a:xfrm>
            <a:off x="981214" y="214553"/>
            <a:ext cx="1193074" cy="809899"/>
          </a:xfrm>
          <a:prstGeom prst="rect">
            <a:avLst/>
          </a:prstGeom>
          <a:noFill/>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43699" y="226773"/>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78143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91648-2AA4-47D0-A15B-B564A441D7AC}"/>
              </a:ext>
            </a:extLst>
          </p:cNvPr>
          <p:cNvSpPr>
            <a:spLocks noGrp="1"/>
          </p:cNvSpPr>
          <p:nvPr>
            <p:ph type="title"/>
          </p:nvPr>
        </p:nvSpPr>
        <p:spPr>
          <a:xfrm>
            <a:off x="838200" y="244805"/>
            <a:ext cx="10515600" cy="946317"/>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graphicFrame>
        <p:nvGraphicFramePr>
          <p:cNvPr id="5" name="Table 4"/>
          <p:cNvGraphicFramePr>
            <a:graphicFrameLocks noGrp="1"/>
          </p:cNvGraphicFramePr>
          <p:nvPr>
            <p:extLst>
              <p:ext uri="{D42A27DB-BD31-4B8C-83A1-F6EECF244321}">
                <p14:modId xmlns:p14="http://schemas.microsoft.com/office/powerpoint/2010/main" val="3562004650"/>
              </p:ext>
            </p:extLst>
          </p:nvPr>
        </p:nvGraphicFramePr>
        <p:xfrm>
          <a:off x="814136" y="1345307"/>
          <a:ext cx="10515600" cy="5151745"/>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4054643">
                  <a:extLst>
                    <a:ext uri="{9D8B030D-6E8A-4147-A177-3AD203B41FA5}">
                      <a16:colId xmlns:a16="http://schemas.microsoft.com/office/drawing/2014/main" val="20001"/>
                    </a:ext>
                  </a:extLst>
                </a:gridCol>
                <a:gridCol w="2955757">
                  <a:extLst>
                    <a:ext uri="{9D8B030D-6E8A-4147-A177-3AD203B41FA5}">
                      <a16:colId xmlns:a16="http://schemas.microsoft.com/office/drawing/2014/main" val="20002"/>
                    </a:ext>
                  </a:extLst>
                </a:gridCol>
              </a:tblGrid>
              <a:tr h="5151745">
                <a:tc>
                  <a:txBody>
                    <a:bodyPr/>
                    <a:lstStyle/>
                    <a:p>
                      <a:pPr algn="just"/>
                      <a:r>
                        <a:rPr lang="en-US" sz="2200" u="sng" dirty="0"/>
                        <a:t>Section 126:</a:t>
                      </a:r>
                    </a:p>
                    <a:p>
                      <a:pPr algn="just"/>
                      <a:r>
                        <a:rPr lang="en-US" sz="2200" b="1" kern="1200" dirty="0">
                          <a:solidFill>
                            <a:schemeClr val="lt1"/>
                          </a:solidFill>
                          <a:effectLst/>
                          <a:latin typeface="+mn-lt"/>
                          <a:ea typeface="+mn-ea"/>
                          <a:cs typeface="+mn-cs"/>
                        </a:rPr>
                        <a:t>The EC or its agents may display symbols and emblems of the candidates or a political party within the vicinity of the place of voting.</a:t>
                      </a:r>
                    </a:p>
                    <a:p>
                      <a:pPr algn="just"/>
                      <a:endParaRPr lang="en-US" sz="2200" u="none" dirty="0"/>
                    </a:p>
                  </a:txBody>
                  <a:tcPr/>
                </a:tc>
                <a:tc>
                  <a:txBody>
                    <a:bodyPr/>
                    <a:lstStyle/>
                    <a:p>
                      <a:pPr algn="just"/>
                      <a:r>
                        <a:rPr lang="en-US" sz="2200" u="sng" dirty="0"/>
                        <a:t>Issue:</a:t>
                      </a:r>
                    </a:p>
                    <a:p>
                      <a:pPr algn="just"/>
                      <a:r>
                        <a:rPr lang="en-US" sz="2200" u="none" dirty="0"/>
                        <a:t>This section appeared ambiguous. Its placement under Offences Part is the issue. It is not an offence in the first place. </a:t>
                      </a:r>
                    </a:p>
                    <a:p>
                      <a:pPr algn="just"/>
                      <a:endParaRPr lang="en-US" sz="2200" u="none" dirty="0"/>
                    </a:p>
                    <a:p>
                      <a:pPr algn="just"/>
                      <a:r>
                        <a:rPr lang="en-US" sz="2200" u="none" dirty="0"/>
                        <a:t>To be moved to Part VII that deals with Procedures and Arrangement for election.</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200" u="sng" dirty="0"/>
                        <a:t>Proposed Amendment:</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200" u="sng"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dirty="0"/>
                        <a:t>Moved</a:t>
                      </a:r>
                      <a:r>
                        <a:rPr lang="en-US" sz="2200" u="none" baseline="0" dirty="0"/>
                        <a:t> as recommended.</a:t>
                      </a:r>
                      <a:endParaRPr lang="en-US" sz="2200" u="none" dirty="0"/>
                    </a:p>
                  </a:txBody>
                  <a:tcPr/>
                </a:tc>
                <a:extLst>
                  <a:ext uri="{0D108BD9-81ED-4DB2-BD59-A6C34878D82A}">
                    <a16:rowId xmlns:a16="http://schemas.microsoft.com/office/drawing/2014/main" val="10000"/>
                  </a:ext>
                </a:extLst>
              </a:tr>
            </a:tbl>
          </a:graphicData>
        </a:graphic>
      </p:graphicFrame>
      <p:pic>
        <p:nvPicPr>
          <p:cNvPr id="6" name="Picture 1" descr="sl logo"/>
          <p:cNvPicPr>
            <a:picLocks noChangeAspect="1" noChangeArrowheads="1"/>
          </p:cNvPicPr>
          <p:nvPr/>
        </p:nvPicPr>
        <p:blipFill>
          <a:blip r:embed="rId2"/>
          <a:srcRect/>
          <a:stretch>
            <a:fillRect/>
          </a:stretch>
        </p:blipFill>
        <p:spPr bwMode="auto">
          <a:xfrm>
            <a:off x="99324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178645"/>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96793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09429144"/>
              </p:ext>
            </p:extLst>
          </p:nvPr>
        </p:nvGraphicFramePr>
        <p:xfrm>
          <a:off x="353765" y="1259362"/>
          <a:ext cx="11357811" cy="5346165"/>
        </p:xfrm>
        <a:graphic>
          <a:graphicData uri="http://schemas.openxmlformats.org/drawingml/2006/table">
            <a:tbl>
              <a:tblPr firstRow="1" bandRow="1">
                <a:tableStyleId>{5C22544A-7EE6-4342-B048-85BDC9FD1C3A}</a:tableStyleId>
              </a:tblPr>
              <a:tblGrid>
                <a:gridCol w="2839811">
                  <a:extLst>
                    <a:ext uri="{9D8B030D-6E8A-4147-A177-3AD203B41FA5}">
                      <a16:colId xmlns:a16="http://schemas.microsoft.com/office/drawing/2014/main" val="20000"/>
                    </a:ext>
                  </a:extLst>
                </a:gridCol>
                <a:gridCol w="6159810">
                  <a:extLst>
                    <a:ext uri="{9D8B030D-6E8A-4147-A177-3AD203B41FA5}">
                      <a16:colId xmlns:a16="http://schemas.microsoft.com/office/drawing/2014/main" val="20001"/>
                    </a:ext>
                  </a:extLst>
                </a:gridCol>
                <a:gridCol w="2358190">
                  <a:extLst>
                    <a:ext uri="{9D8B030D-6E8A-4147-A177-3AD203B41FA5}">
                      <a16:colId xmlns:a16="http://schemas.microsoft.com/office/drawing/2014/main" val="20002"/>
                    </a:ext>
                  </a:extLst>
                </a:gridCol>
              </a:tblGrid>
              <a:tr h="5346165">
                <a:tc>
                  <a:txBody>
                    <a:bodyPr/>
                    <a:lstStyle/>
                    <a:p>
                      <a:pPr algn="just"/>
                      <a:r>
                        <a:rPr lang="en-US" sz="2200" u="sng" dirty="0"/>
                        <a:t>Section 137(6):</a:t>
                      </a:r>
                    </a:p>
                    <a:p>
                      <a:pPr algn="just"/>
                      <a:r>
                        <a:rPr lang="en-US" sz="2200" b="1" kern="1200" dirty="0">
                          <a:solidFill>
                            <a:schemeClr val="lt1"/>
                          </a:solidFill>
                          <a:effectLst/>
                          <a:latin typeface="+mn-lt"/>
                          <a:ea typeface="+mn-ea"/>
                          <a:cs typeface="+mn-cs"/>
                        </a:rPr>
                        <a:t>All trials by the Election Offences Court shall be by judge alone and shall be concluded not later than six months after the establishment of the Court under this section.</a:t>
                      </a:r>
                    </a:p>
                    <a:p>
                      <a:pPr algn="just"/>
                      <a:endParaRPr lang="en-US" sz="2200" u="none" dirty="0"/>
                    </a:p>
                  </a:txBody>
                  <a:tcPr/>
                </a:tc>
                <a:tc>
                  <a:txBody>
                    <a:bodyPr/>
                    <a:lstStyle/>
                    <a:p>
                      <a:pPr algn="just"/>
                      <a:r>
                        <a:rPr lang="en-US" sz="22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dirty="0"/>
                        <a:t>The duration of the Elections Offences Court (EOC). The section provides for a duration of 6 months period, which seems to be too short.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dirty="0"/>
                        <a:t>To amend this subsection to provide for a permanent and fast track ‘Elections Offences and Petitions Court’.  </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200" u="none"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dirty="0"/>
                        <a:t>Also, for the ‘Rules of Court Committee’ to review the Elections Petitions Rules and Procedures, to include Presidential Election Petitions.</a:t>
                      </a:r>
                    </a:p>
                    <a:p>
                      <a:pPr algn="just"/>
                      <a:endParaRPr lang="en-US" sz="22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200" u="sng" dirty="0"/>
                        <a:t>Proposed Amendment: 146</a:t>
                      </a:r>
                    </a:p>
                    <a:p>
                      <a:pPr marL="0" marR="0" indent="0" algn="just" defTabSz="914400" rtl="0" eaLnBrk="1" fontAlgn="auto" latinLnBrk="0" hangingPunct="1">
                        <a:lnSpc>
                          <a:spcPct val="100000"/>
                        </a:lnSpc>
                        <a:spcBef>
                          <a:spcPts val="0"/>
                        </a:spcBef>
                        <a:spcAft>
                          <a:spcPts val="0"/>
                        </a:spcAft>
                        <a:buClrTx/>
                        <a:buSzTx/>
                        <a:buFontTx/>
                        <a:buNone/>
                        <a:tabLst/>
                        <a:defRPr/>
                      </a:pPr>
                      <a:r>
                        <a:rPr lang="en-GB" sz="2200" b="1" kern="1200" dirty="0">
                          <a:solidFill>
                            <a:schemeClr val="lt1"/>
                          </a:solidFill>
                          <a:effectLst/>
                          <a:latin typeface="+mn-lt"/>
                          <a:ea typeface="+mn-ea"/>
                          <a:cs typeface="+mn-cs"/>
                        </a:rPr>
                        <a:t>(1) Pursuant to section 131(3) of the Constitution, there shall continue to be in existence the Elections Offences and Petitions             Court.							</a:t>
                      </a:r>
                      <a:endParaRPr lang="en-US" sz="2200" u="none" dirty="0"/>
                    </a:p>
                  </a:txBody>
                  <a:tcPr/>
                </a:tc>
                <a:extLst>
                  <a:ext uri="{0D108BD9-81ED-4DB2-BD59-A6C34878D82A}">
                    <a16:rowId xmlns:a16="http://schemas.microsoft.com/office/drawing/2014/main" val="10000"/>
                  </a:ext>
                </a:extLst>
              </a:tr>
            </a:tbl>
          </a:graphicData>
        </a:graphic>
      </p:graphicFrame>
      <p:sp>
        <p:nvSpPr>
          <p:cNvPr id="5" name="Title 3">
            <a:extLst>
              <a:ext uri="{FF2B5EF4-FFF2-40B4-BE49-F238E27FC236}">
                <a16:creationId xmlns:a16="http://schemas.microsoft.com/office/drawing/2014/main" id="{0B491648-2AA4-47D0-A15B-B564A441D7AC}"/>
              </a:ext>
            </a:extLst>
          </p:cNvPr>
          <p:cNvSpPr>
            <a:spLocks noGrp="1"/>
          </p:cNvSpPr>
          <p:nvPr>
            <p:ph type="title"/>
          </p:nvPr>
        </p:nvSpPr>
        <p:spPr>
          <a:xfrm>
            <a:off x="838200" y="244805"/>
            <a:ext cx="10515600" cy="946317"/>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6" name="Picture 1" descr="sl logo"/>
          <p:cNvPicPr>
            <a:picLocks noChangeAspect="1" noChangeArrowheads="1"/>
          </p:cNvPicPr>
          <p:nvPr/>
        </p:nvPicPr>
        <p:blipFill>
          <a:blip r:embed="rId2"/>
          <a:srcRect/>
          <a:stretch>
            <a:fillRect/>
          </a:stretch>
        </p:blipFill>
        <p:spPr bwMode="auto">
          <a:xfrm>
            <a:off x="99324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178645"/>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31630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853364952"/>
              </p:ext>
            </p:extLst>
          </p:nvPr>
        </p:nvGraphicFramePr>
        <p:xfrm>
          <a:off x="434049" y="1191122"/>
          <a:ext cx="11494092" cy="5509929"/>
        </p:xfrm>
        <a:graphic>
          <a:graphicData uri="http://schemas.openxmlformats.org/drawingml/2006/table">
            <a:tbl>
              <a:tblPr firstRow="1" bandRow="1">
                <a:tableStyleId>{5C22544A-7EE6-4342-B048-85BDC9FD1C3A}</a:tableStyleId>
              </a:tblPr>
              <a:tblGrid>
                <a:gridCol w="2691288">
                  <a:extLst>
                    <a:ext uri="{9D8B030D-6E8A-4147-A177-3AD203B41FA5}">
                      <a16:colId xmlns:a16="http://schemas.microsoft.com/office/drawing/2014/main" val="20000"/>
                    </a:ext>
                  </a:extLst>
                </a:gridCol>
                <a:gridCol w="5854890">
                  <a:extLst>
                    <a:ext uri="{9D8B030D-6E8A-4147-A177-3AD203B41FA5}">
                      <a16:colId xmlns:a16="http://schemas.microsoft.com/office/drawing/2014/main" val="20001"/>
                    </a:ext>
                  </a:extLst>
                </a:gridCol>
                <a:gridCol w="2947914">
                  <a:extLst>
                    <a:ext uri="{9D8B030D-6E8A-4147-A177-3AD203B41FA5}">
                      <a16:colId xmlns:a16="http://schemas.microsoft.com/office/drawing/2014/main" val="20002"/>
                    </a:ext>
                  </a:extLst>
                </a:gridCol>
              </a:tblGrid>
              <a:tr h="5509929">
                <a:tc>
                  <a:txBody>
                    <a:bodyPr/>
                    <a:lstStyle/>
                    <a:p>
                      <a:pPr algn="just"/>
                      <a:r>
                        <a:rPr lang="en-US" sz="2800" b="1" u="sng" kern="1200" dirty="0">
                          <a:solidFill>
                            <a:schemeClr val="lt1"/>
                          </a:solidFill>
                          <a:effectLst/>
                          <a:latin typeface="+mn-lt"/>
                          <a:ea typeface="+mn-ea"/>
                          <a:cs typeface="+mn-cs"/>
                        </a:rPr>
                        <a:t>PART XIII</a:t>
                      </a:r>
                    </a:p>
                    <a:p>
                      <a:pPr algn="just"/>
                      <a:r>
                        <a:rPr lang="en-US" sz="2800" b="1" u="sng" kern="1200" dirty="0">
                          <a:solidFill>
                            <a:schemeClr val="lt1"/>
                          </a:solidFill>
                          <a:effectLst/>
                          <a:latin typeface="+mn-lt"/>
                          <a:ea typeface="+mn-ea"/>
                          <a:cs typeface="+mn-cs"/>
                        </a:rPr>
                        <a:t>(Sections 138–147):</a:t>
                      </a:r>
                      <a:r>
                        <a:rPr lang="en-US" sz="2800" b="1" kern="1200" dirty="0">
                          <a:solidFill>
                            <a:schemeClr val="lt1"/>
                          </a:solidFill>
                          <a:effectLst/>
                          <a:latin typeface="+mn-lt"/>
                          <a:ea typeface="+mn-ea"/>
                          <a:cs typeface="+mn-cs"/>
                        </a:rPr>
                        <a:t> </a:t>
                      </a:r>
                    </a:p>
                    <a:p>
                      <a:pPr algn="just"/>
                      <a:r>
                        <a:rPr lang="en-US" sz="2800" b="1" kern="1200" dirty="0">
                          <a:solidFill>
                            <a:schemeClr val="lt1"/>
                          </a:solidFill>
                          <a:effectLst/>
                          <a:latin typeface="+mn-lt"/>
                          <a:ea typeface="+mn-ea"/>
                          <a:cs typeface="+mn-cs"/>
                        </a:rPr>
                        <a:t>This Part</a:t>
                      </a:r>
                      <a:r>
                        <a:rPr lang="en-US" sz="2800" b="1" kern="1200" baseline="0" dirty="0">
                          <a:solidFill>
                            <a:schemeClr val="lt1"/>
                          </a:solidFill>
                          <a:effectLst/>
                          <a:latin typeface="+mn-lt"/>
                          <a:ea typeface="+mn-ea"/>
                          <a:cs typeface="+mn-cs"/>
                        </a:rPr>
                        <a:t> deals with ‘</a:t>
                      </a:r>
                      <a:r>
                        <a:rPr lang="en-US" sz="2800" b="1" kern="1200" dirty="0">
                          <a:solidFill>
                            <a:schemeClr val="lt1"/>
                          </a:solidFill>
                          <a:effectLst/>
                          <a:latin typeface="+mn-lt"/>
                          <a:ea typeface="+mn-ea"/>
                          <a:cs typeface="+mn-cs"/>
                        </a:rPr>
                        <a:t>Election Petitions and Civil Proceedings’. </a:t>
                      </a:r>
                      <a:endParaRPr lang="en-US" sz="2800" u="none" dirty="0"/>
                    </a:p>
                  </a:txBody>
                  <a:tcPr/>
                </a:tc>
                <a:tc>
                  <a:txBody>
                    <a:bodyPr/>
                    <a:lstStyle/>
                    <a:p>
                      <a:pPr algn="just"/>
                      <a:r>
                        <a:rPr lang="en-US" sz="28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800" u="none" dirty="0"/>
                        <a:t>This part only considered Parliamentary Elections. It does not capture Presidential and Local Council elections. </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800" u="none"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800" u="none" dirty="0"/>
                        <a:t>To amend these sections to provide for Presidential and Local Council Election Petition Cases.</a:t>
                      </a:r>
                    </a:p>
                    <a:p>
                      <a:pPr algn="just"/>
                      <a:endParaRPr lang="en-US" sz="28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u="sng" dirty="0"/>
                        <a:t>Proposed Amendment: Part XIV (Sections</a:t>
                      </a:r>
                      <a:r>
                        <a:rPr lang="en-US" sz="2800" u="sng" baseline="0" dirty="0"/>
                        <a:t> 148 – 157).</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800" u="none" baseline="0" dirty="0"/>
                        <a:t>Moved to above-mentioned Part and Sections and provided for accordingly.</a:t>
                      </a:r>
                      <a:endParaRPr lang="en-US" sz="2800" u="none" dirty="0"/>
                    </a:p>
                  </a:txBody>
                  <a:tcPr/>
                </a:tc>
                <a:extLst>
                  <a:ext uri="{0D108BD9-81ED-4DB2-BD59-A6C34878D82A}">
                    <a16:rowId xmlns:a16="http://schemas.microsoft.com/office/drawing/2014/main" val="10000"/>
                  </a:ext>
                </a:extLst>
              </a:tr>
            </a:tbl>
          </a:graphicData>
        </a:graphic>
      </p:graphicFrame>
      <p:sp>
        <p:nvSpPr>
          <p:cNvPr id="6" name="Title 3">
            <a:extLst>
              <a:ext uri="{FF2B5EF4-FFF2-40B4-BE49-F238E27FC236}">
                <a16:creationId xmlns:a16="http://schemas.microsoft.com/office/drawing/2014/main" id="{0B491648-2AA4-47D0-A15B-B564A441D7AC}"/>
              </a:ext>
            </a:extLst>
          </p:cNvPr>
          <p:cNvSpPr>
            <a:spLocks noGrp="1"/>
          </p:cNvSpPr>
          <p:nvPr>
            <p:ph type="title"/>
          </p:nvPr>
        </p:nvSpPr>
        <p:spPr>
          <a:xfrm>
            <a:off x="838200" y="244805"/>
            <a:ext cx="10515600" cy="946317"/>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7" name="Picture 1" descr="sl logo"/>
          <p:cNvPicPr>
            <a:picLocks noChangeAspect="1" noChangeArrowheads="1"/>
          </p:cNvPicPr>
          <p:nvPr/>
        </p:nvPicPr>
        <p:blipFill>
          <a:blip r:embed="rId2"/>
          <a:srcRect/>
          <a:stretch>
            <a:fillRect/>
          </a:stretch>
        </p:blipFill>
        <p:spPr bwMode="auto">
          <a:xfrm>
            <a:off x="993246" y="214553"/>
            <a:ext cx="1193074" cy="809899"/>
          </a:xfrm>
          <a:prstGeom prst="rect">
            <a:avLst/>
          </a:prstGeom>
          <a:noFill/>
        </p:spPr>
      </p:pic>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178645"/>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9143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759244463"/>
              </p:ext>
            </p:extLst>
          </p:nvPr>
        </p:nvGraphicFramePr>
        <p:xfrm>
          <a:off x="459288" y="1345307"/>
          <a:ext cx="11377864" cy="5383039"/>
        </p:xfrm>
        <a:graphic>
          <a:graphicData uri="http://schemas.openxmlformats.org/drawingml/2006/table">
            <a:tbl>
              <a:tblPr firstRow="1" bandRow="1">
                <a:tableStyleId>{5C22544A-7EE6-4342-B048-85BDC9FD1C3A}</a:tableStyleId>
              </a:tblPr>
              <a:tblGrid>
                <a:gridCol w="2598993">
                  <a:extLst>
                    <a:ext uri="{9D8B030D-6E8A-4147-A177-3AD203B41FA5}">
                      <a16:colId xmlns:a16="http://schemas.microsoft.com/office/drawing/2014/main" val="20000"/>
                    </a:ext>
                  </a:extLst>
                </a:gridCol>
                <a:gridCol w="5409761">
                  <a:extLst>
                    <a:ext uri="{9D8B030D-6E8A-4147-A177-3AD203B41FA5}">
                      <a16:colId xmlns:a16="http://schemas.microsoft.com/office/drawing/2014/main" val="20001"/>
                    </a:ext>
                  </a:extLst>
                </a:gridCol>
                <a:gridCol w="3369110">
                  <a:extLst>
                    <a:ext uri="{9D8B030D-6E8A-4147-A177-3AD203B41FA5}">
                      <a16:colId xmlns:a16="http://schemas.microsoft.com/office/drawing/2014/main" val="20002"/>
                    </a:ext>
                  </a:extLst>
                </a:gridCol>
              </a:tblGrid>
              <a:tr h="5383039">
                <a:tc>
                  <a:txBody>
                    <a:bodyPr/>
                    <a:lstStyle/>
                    <a:p>
                      <a:pPr algn="just"/>
                      <a:r>
                        <a:rPr lang="en-US" sz="2400" u="sng" dirty="0"/>
                        <a:t>Section 157(5):</a:t>
                      </a:r>
                    </a:p>
                    <a:p>
                      <a:pPr algn="just"/>
                      <a:r>
                        <a:rPr lang="en-US" sz="2400" b="1" kern="1200" dirty="0">
                          <a:solidFill>
                            <a:schemeClr val="lt1"/>
                          </a:solidFill>
                          <a:effectLst/>
                          <a:latin typeface="+mn-lt"/>
                          <a:ea typeface="+mn-ea"/>
                          <a:cs typeface="+mn-cs"/>
                        </a:rPr>
                        <a:t>A person who contravenes subsection (2) commits</a:t>
                      </a:r>
                    </a:p>
                    <a:p>
                      <a:pPr algn="just"/>
                      <a:r>
                        <a:rPr lang="en-US" sz="2400" b="1" kern="1200" dirty="0">
                          <a:solidFill>
                            <a:schemeClr val="lt1"/>
                          </a:solidFill>
                          <a:effectLst/>
                          <a:latin typeface="+mn-lt"/>
                          <a:ea typeface="+mn-ea"/>
                          <a:cs typeface="+mn-cs"/>
                        </a:rPr>
                        <a:t>an offence and is liable on conviction to a fine not less than Le10,000,000.</a:t>
                      </a:r>
                    </a:p>
                    <a:p>
                      <a:pPr algn="just"/>
                      <a:endParaRPr lang="en-US" sz="2400" u="none" dirty="0"/>
                    </a:p>
                  </a:txBody>
                  <a:tcPr/>
                </a:tc>
                <a:tc>
                  <a:txBody>
                    <a:bodyPr/>
                    <a:lstStyle/>
                    <a:p>
                      <a:pPr algn="just"/>
                      <a:r>
                        <a:rPr lang="en-US" sz="24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u="none" dirty="0"/>
                        <a:t>The issue is with the accreditation of observers.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u="none" dirty="0"/>
                        <a:t>To be moved to the Offences Part and amended to provide very rigid punishment for Elections Observation Missions that fail to submit Elections Report after their observations.</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none"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400" u="none" dirty="0"/>
                        <a:t>Also, to create a new section titled ‘Election Observation’ to come immediately before section 157, under ‘Miscellaneous Provisions’. </a:t>
                      </a:r>
                    </a:p>
                    <a:p>
                      <a:pPr algn="just"/>
                      <a:endParaRPr lang="en-US" sz="24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u="sng" dirty="0"/>
                        <a:t>Proposed Amendment: 168</a:t>
                      </a:r>
                      <a:r>
                        <a:rPr lang="en-US" sz="2400" u="sng" baseline="0" dirty="0"/>
                        <a:t> – </a:t>
                      </a:r>
                      <a:r>
                        <a:rPr lang="en-US" sz="2400" u="sng" dirty="0"/>
                        <a:t>Powers to Accredit Observers:</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u="none" dirty="0"/>
                        <a:t>The Offense moved</a:t>
                      </a:r>
                      <a:r>
                        <a:rPr lang="en-US" sz="2400" u="none" baseline="0" dirty="0"/>
                        <a:t> to the Offenses Part.</a:t>
                      </a:r>
                      <a:endParaRPr lang="en-US" sz="2400" u="none"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400" u="none" dirty="0"/>
                        <a:t> </a:t>
                      </a:r>
                    </a:p>
                  </a:txBody>
                  <a:tcPr/>
                </a:tc>
                <a:extLst>
                  <a:ext uri="{0D108BD9-81ED-4DB2-BD59-A6C34878D82A}">
                    <a16:rowId xmlns:a16="http://schemas.microsoft.com/office/drawing/2014/main" val="10000"/>
                  </a:ext>
                </a:extLst>
              </a:tr>
            </a:tbl>
          </a:graphicData>
        </a:graphic>
      </p:graphicFrame>
      <p:sp>
        <p:nvSpPr>
          <p:cNvPr id="5" name="Title 3">
            <a:extLst>
              <a:ext uri="{FF2B5EF4-FFF2-40B4-BE49-F238E27FC236}">
                <a16:creationId xmlns:a16="http://schemas.microsoft.com/office/drawing/2014/main" id="{0B491648-2AA4-47D0-A15B-B564A441D7AC}"/>
              </a:ext>
            </a:extLst>
          </p:cNvPr>
          <p:cNvSpPr>
            <a:spLocks noGrp="1"/>
          </p:cNvSpPr>
          <p:nvPr>
            <p:ph type="title"/>
          </p:nvPr>
        </p:nvSpPr>
        <p:spPr>
          <a:xfrm>
            <a:off x="838200" y="244805"/>
            <a:ext cx="10515600" cy="946317"/>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6" name="Picture 1" descr="sl logo"/>
          <p:cNvPicPr>
            <a:picLocks noChangeAspect="1" noChangeArrowheads="1"/>
          </p:cNvPicPr>
          <p:nvPr/>
        </p:nvPicPr>
        <p:blipFill>
          <a:blip r:embed="rId2"/>
          <a:srcRect/>
          <a:stretch>
            <a:fillRect/>
          </a:stretch>
        </p:blipFill>
        <p:spPr bwMode="auto">
          <a:xfrm>
            <a:off x="99324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178645"/>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62693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780260821"/>
              </p:ext>
            </p:extLst>
          </p:nvPr>
        </p:nvGraphicFramePr>
        <p:xfrm>
          <a:off x="472936" y="1495435"/>
          <a:ext cx="11377863" cy="5151745"/>
        </p:xfrm>
        <a:graphic>
          <a:graphicData uri="http://schemas.openxmlformats.org/drawingml/2006/table">
            <a:tbl>
              <a:tblPr firstRow="1" bandRow="1">
                <a:tableStyleId>{5C22544A-7EE6-4342-B048-85BDC9FD1C3A}</a:tableStyleId>
              </a:tblPr>
              <a:tblGrid>
                <a:gridCol w="3792621">
                  <a:extLst>
                    <a:ext uri="{9D8B030D-6E8A-4147-A177-3AD203B41FA5}">
                      <a16:colId xmlns:a16="http://schemas.microsoft.com/office/drawing/2014/main" val="20000"/>
                    </a:ext>
                  </a:extLst>
                </a:gridCol>
                <a:gridCol w="3792621">
                  <a:extLst>
                    <a:ext uri="{9D8B030D-6E8A-4147-A177-3AD203B41FA5}">
                      <a16:colId xmlns:a16="http://schemas.microsoft.com/office/drawing/2014/main" val="20001"/>
                    </a:ext>
                  </a:extLst>
                </a:gridCol>
                <a:gridCol w="3792621">
                  <a:extLst>
                    <a:ext uri="{9D8B030D-6E8A-4147-A177-3AD203B41FA5}">
                      <a16:colId xmlns:a16="http://schemas.microsoft.com/office/drawing/2014/main" val="20002"/>
                    </a:ext>
                  </a:extLst>
                </a:gridCol>
              </a:tblGrid>
              <a:tr h="5151745">
                <a:tc>
                  <a:txBody>
                    <a:bodyPr/>
                    <a:lstStyle/>
                    <a:p>
                      <a:pPr algn="just"/>
                      <a:r>
                        <a:rPr lang="en-US" sz="2400" u="sng" dirty="0"/>
                        <a:t>Section 158(8):</a:t>
                      </a:r>
                    </a:p>
                    <a:p>
                      <a:pPr algn="just"/>
                      <a:r>
                        <a:rPr lang="en-US" sz="2400" b="1" kern="1200" dirty="0">
                          <a:solidFill>
                            <a:schemeClr val="lt1"/>
                          </a:solidFill>
                          <a:effectLst/>
                          <a:latin typeface="+mn-lt"/>
                          <a:ea typeface="+mn-ea"/>
                          <a:cs typeface="+mn-cs"/>
                        </a:rPr>
                        <a:t>The Chief Electoral Officer may provide certified copies of extracts from the register on payment of a prescribed fee.</a:t>
                      </a:r>
                    </a:p>
                    <a:p>
                      <a:pPr algn="just"/>
                      <a:endParaRPr lang="en-US" sz="2400" u="none" dirty="0"/>
                    </a:p>
                  </a:txBody>
                  <a:tcPr/>
                </a:tc>
                <a:tc>
                  <a:txBody>
                    <a:bodyPr/>
                    <a:lstStyle/>
                    <a:p>
                      <a:pPr algn="just"/>
                      <a:r>
                        <a:rPr lang="en-US" sz="24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u="none" dirty="0"/>
                        <a:t>The word ‘Chief Electoral Officer’ was undefined in this Act. </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none"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400" u="none" dirty="0"/>
                        <a:t>To</a:t>
                      </a:r>
                      <a:r>
                        <a:rPr lang="en-US" sz="2400" u="none" baseline="0" dirty="0"/>
                        <a:t> replace ‘Chief Electoral Officer’ with ‘Chief Electoral Commissioner’.  </a:t>
                      </a:r>
                      <a:endParaRPr lang="en-US" sz="2400" u="none" dirty="0"/>
                    </a:p>
                    <a:p>
                      <a:pPr algn="just"/>
                      <a:endParaRPr lang="en-US" sz="24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u="sng" dirty="0"/>
                        <a:t>Proposed Amendment: 169 – Application</a:t>
                      </a:r>
                      <a:r>
                        <a:rPr lang="en-US" sz="2400" u="sng" baseline="0" dirty="0"/>
                        <a:t> for Accreditation:</a:t>
                      </a:r>
                    </a:p>
                    <a:p>
                      <a:pPr marL="0" marR="0" indent="0" algn="just" defTabSz="914400" rtl="0" eaLnBrk="1" fontAlgn="auto" latinLnBrk="0" hangingPunct="1">
                        <a:lnSpc>
                          <a:spcPct val="100000"/>
                        </a:lnSpc>
                        <a:spcBef>
                          <a:spcPts val="0"/>
                        </a:spcBef>
                        <a:spcAft>
                          <a:spcPts val="0"/>
                        </a:spcAft>
                        <a:buClrTx/>
                        <a:buSzTx/>
                        <a:buFontTx/>
                        <a:buNone/>
                        <a:tabLst/>
                        <a:defRPr/>
                      </a:pPr>
                      <a:r>
                        <a:rPr lang="en-GB" sz="2400" b="1" kern="1200" dirty="0">
                          <a:solidFill>
                            <a:schemeClr val="lt1"/>
                          </a:solidFill>
                          <a:effectLst/>
                          <a:latin typeface="+mn-lt"/>
                          <a:ea typeface="+mn-ea"/>
                          <a:cs typeface="+mn-cs"/>
                        </a:rPr>
                        <a:t>The Chief Electoral Commissioner shall provide certified copies of extracts from the Register of Voters on payment of a as specified </a:t>
                      </a:r>
                      <a:endParaRPr lang="en-US" sz="2400" u="none" dirty="0"/>
                    </a:p>
                  </a:txBody>
                  <a:tcPr/>
                </a:tc>
                <a:extLst>
                  <a:ext uri="{0D108BD9-81ED-4DB2-BD59-A6C34878D82A}">
                    <a16:rowId xmlns:a16="http://schemas.microsoft.com/office/drawing/2014/main" val="10000"/>
                  </a:ext>
                </a:extLst>
              </a:tr>
            </a:tbl>
          </a:graphicData>
        </a:graphic>
      </p:graphicFrame>
      <p:sp>
        <p:nvSpPr>
          <p:cNvPr id="5" name="Title 3">
            <a:extLst>
              <a:ext uri="{FF2B5EF4-FFF2-40B4-BE49-F238E27FC236}">
                <a16:creationId xmlns:a16="http://schemas.microsoft.com/office/drawing/2014/main" id="{0B491648-2AA4-47D0-A15B-B564A441D7AC}"/>
              </a:ext>
            </a:extLst>
          </p:cNvPr>
          <p:cNvSpPr>
            <a:spLocks noGrp="1"/>
          </p:cNvSpPr>
          <p:nvPr>
            <p:ph type="title"/>
          </p:nvPr>
        </p:nvSpPr>
        <p:spPr>
          <a:xfrm>
            <a:off x="838200" y="244805"/>
            <a:ext cx="10515600" cy="946317"/>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6" name="Picture 1" descr="sl logo"/>
          <p:cNvPicPr>
            <a:picLocks noChangeAspect="1" noChangeArrowheads="1"/>
          </p:cNvPicPr>
          <p:nvPr/>
        </p:nvPicPr>
        <p:blipFill>
          <a:blip r:embed="rId2"/>
          <a:srcRect/>
          <a:stretch>
            <a:fillRect/>
          </a:stretch>
        </p:blipFill>
        <p:spPr bwMode="auto">
          <a:xfrm>
            <a:off x="99324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178645"/>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21813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84487991"/>
              </p:ext>
            </p:extLst>
          </p:nvPr>
        </p:nvGraphicFramePr>
        <p:xfrm>
          <a:off x="204715" y="1345307"/>
          <a:ext cx="11600597" cy="5151745"/>
        </p:xfrm>
        <a:graphic>
          <a:graphicData uri="http://schemas.openxmlformats.org/drawingml/2006/table">
            <a:tbl>
              <a:tblPr firstRow="1" bandRow="1">
                <a:tableStyleId>{5C22544A-7EE6-4342-B048-85BDC9FD1C3A}</a:tableStyleId>
              </a:tblPr>
              <a:tblGrid>
                <a:gridCol w="4148921">
                  <a:extLst>
                    <a:ext uri="{9D8B030D-6E8A-4147-A177-3AD203B41FA5}">
                      <a16:colId xmlns:a16="http://schemas.microsoft.com/office/drawing/2014/main" val="20000"/>
                    </a:ext>
                  </a:extLst>
                </a:gridCol>
                <a:gridCol w="4667534">
                  <a:extLst>
                    <a:ext uri="{9D8B030D-6E8A-4147-A177-3AD203B41FA5}">
                      <a16:colId xmlns:a16="http://schemas.microsoft.com/office/drawing/2014/main" val="20001"/>
                    </a:ext>
                  </a:extLst>
                </a:gridCol>
                <a:gridCol w="2784142">
                  <a:extLst>
                    <a:ext uri="{9D8B030D-6E8A-4147-A177-3AD203B41FA5}">
                      <a16:colId xmlns:a16="http://schemas.microsoft.com/office/drawing/2014/main" val="20002"/>
                    </a:ext>
                  </a:extLst>
                </a:gridCol>
              </a:tblGrid>
              <a:tr h="5151745">
                <a:tc>
                  <a:txBody>
                    <a:bodyPr/>
                    <a:lstStyle/>
                    <a:p>
                      <a:pPr algn="just"/>
                      <a:r>
                        <a:rPr lang="en-US" sz="2400" u="sng" dirty="0"/>
                        <a:t>Section 161(2):</a:t>
                      </a:r>
                    </a:p>
                    <a:p>
                      <a:pPr algn="just"/>
                      <a:r>
                        <a:rPr lang="en-US" sz="2400" b="1" kern="1200" dirty="0">
                          <a:solidFill>
                            <a:schemeClr val="lt1"/>
                          </a:solidFill>
                          <a:effectLst/>
                          <a:latin typeface="+mn-lt"/>
                          <a:ea typeface="+mn-ea"/>
                          <a:cs typeface="+mn-cs"/>
                        </a:rPr>
                        <a:t>An employee of the EC who</a:t>
                      </a:r>
                    </a:p>
                    <a:p>
                      <a:pPr algn="just"/>
                      <a:r>
                        <a:rPr lang="en-US" sz="2400" b="1" kern="1200" dirty="0">
                          <a:solidFill>
                            <a:schemeClr val="lt1"/>
                          </a:solidFill>
                          <a:effectLst/>
                          <a:latin typeface="+mn-lt"/>
                          <a:ea typeface="+mn-ea"/>
                          <a:cs typeface="+mn-cs"/>
                        </a:rPr>
                        <a:t>contravenes subsection (1) and a person who causes that employee</a:t>
                      </a:r>
                    </a:p>
                    <a:p>
                      <a:pPr algn="just"/>
                      <a:r>
                        <a:rPr lang="en-US" sz="2400" b="1" kern="1200" dirty="0">
                          <a:solidFill>
                            <a:schemeClr val="lt1"/>
                          </a:solidFill>
                          <a:effectLst/>
                          <a:latin typeface="+mn-lt"/>
                          <a:ea typeface="+mn-ea"/>
                          <a:cs typeface="+mn-cs"/>
                        </a:rPr>
                        <a:t>to commit the contravention shall each be liable, on summary</a:t>
                      </a:r>
                    </a:p>
                    <a:p>
                      <a:pPr algn="just"/>
                      <a:r>
                        <a:rPr lang="en-US" sz="2400" b="1" kern="1200" dirty="0">
                          <a:solidFill>
                            <a:schemeClr val="lt1"/>
                          </a:solidFill>
                          <a:effectLst/>
                          <a:latin typeface="+mn-lt"/>
                          <a:ea typeface="+mn-ea"/>
                          <a:cs typeface="+mn-cs"/>
                        </a:rPr>
                        <a:t>conviction, to a fine of Le500,000 or to imprisonment for a term of 2 years.</a:t>
                      </a:r>
                    </a:p>
                    <a:p>
                      <a:pPr algn="just"/>
                      <a:endParaRPr lang="en-US" sz="2400" u="sng" dirty="0"/>
                    </a:p>
                  </a:txBody>
                  <a:tcPr/>
                </a:tc>
                <a:tc>
                  <a:txBody>
                    <a:bodyPr/>
                    <a:lstStyle/>
                    <a:p>
                      <a:pPr algn="just"/>
                      <a:r>
                        <a:rPr lang="en-US" sz="24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u="none" dirty="0"/>
                        <a:t>The punishment is too lenient. The punishment is lenient—also, the placing of the offence. </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none"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400" u="none" dirty="0"/>
                        <a:t>To amend to read: ‘… </a:t>
                      </a:r>
                      <a:r>
                        <a:rPr lang="en-US" sz="2400" u="sng" dirty="0"/>
                        <a:t>not less than 2 million Leones or not less than 2 years</a:t>
                      </a:r>
                      <a:r>
                        <a:rPr lang="en-US" sz="2400" u="none" dirty="0"/>
                        <a:t>’. </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none"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400" u="none" dirty="0"/>
                        <a:t>Also, to move to the ‘Election Offences Part’.</a:t>
                      </a:r>
                    </a:p>
                    <a:p>
                      <a:pPr algn="just"/>
                      <a:endParaRPr lang="en-US" sz="24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u="sng" dirty="0"/>
                        <a:t>Proposed Amendment: 172:</a:t>
                      </a:r>
                      <a:r>
                        <a:rPr lang="en-US" sz="2400" u="sng" baseline="0" dirty="0"/>
                        <a:t> -  </a:t>
                      </a:r>
                      <a:r>
                        <a:rPr lang="en-US" sz="2400" u="sng" dirty="0"/>
                        <a:t>Obligation of Impartiality:</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u="none" dirty="0"/>
                        <a:t>Has been amended and moved to the Offenses Part accordingly.</a:t>
                      </a:r>
                    </a:p>
                  </a:txBody>
                  <a:tcPr/>
                </a:tc>
                <a:extLst>
                  <a:ext uri="{0D108BD9-81ED-4DB2-BD59-A6C34878D82A}">
                    <a16:rowId xmlns:a16="http://schemas.microsoft.com/office/drawing/2014/main" val="10000"/>
                  </a:ext>
                </a:extLst>
              </a:tr>
            </a:tbl>
          </a:graphicData>
        </a:graphic>
      </p:graphicFrame>
      <p:sp>
        <p:nvSpPr>
          <p:cNvPr id="5" name="Title 3">
            <a:extLst>
              <a:ext uri="{FF2B5EF4-FFF2-40B4-BE49-F238E27FC236}">
                <a16:creationId xmlns:a16="http://schemas.microsoft.com/office/drawing/2014/main" id="{0B491648-2AA4-47D0-A15B-B564A441D7AC}"/>
              </a:ext>
            </a:extLst>
          </p:cNvPr>
          <p:cNvSpPr>
            <a:spLocks noGrp="1"/>
          </p:cNvSpPr>
          <p:nvPr>
            <p:ph type="title"/>
          </p:nvPr>
        </p:nvSpPr>
        <p:spPr>
          <a:xfrm>
            <a:off x="838200" y="244805"/>
            <a:ext cx="10515600" cy="946317"/>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6" name="Picture 1" descr="sl logo"/>
          <p:cNvPicPr>
            <a:picLocks noChangeAspect="1" noChangeArrowheads="1"/>
          </p:cNvPicPr>
          <p:nvPr/>
        </p:nvPicPr>
        <p:blipFill>
          <a:blip r:embed="rId2"/>
          <a:srcRect/>
          <a:stretch>
            <a:fillRect/>
          </a:stretch>
        </p:blipFill>
        <p:spPr bwMode="auto">
          <a:xfrm>
            <a:off x="99324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178645"/>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11869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28484709"/>
              </p:ext>
            </p:extLst>
          </p:nvPr>
        </p:nvGraphicFramePr>
        <p:xfrm>
          <a:off x="486584" y="1345307"/>
          <a:ext cx="11377865" cy="5151745"/>
        </p:xfrm>
        <a:graphic>
          <a:graphicData uri="http://schemas.openxmlformats.org/drawingml/2006/table">
            <a:tbl>
              <a:tblPr firstRow="1" bandRow="1">
                <a:tableStyleId>{5C22544A-7EE6-4342-B048-85BDC9FD1C3A}</a:tableStyleId>
              </a:tblPr>
              <a:tblGrid>
                <a:gridCol w="5616524">
                  <a:extLst>
                    <a:ext uri="{9D8B030D-6E8A-4147-A177-3AD203B41FA5}">
                      <a16:colId xmlns:a16="http://schemas.microsoft.com/office/drawing/2014/main" val="20000"/>
                    </a:ext>
                  </a:extLst>
                </a:gridCol>
                <a:gridCol w="3436677">
                  <a:extLst>
                    <a:ext uri="{9D8B030D-6E8A-4147-A177-3AD203B41FA5}">
                      <a16:colId xmlns:a16="http://schemas.microsoft.com/office/drawing/2014/main" val="20001"/>
                    </a:ext>
                  </a:extLst>
                </a:gridCol>
                <a:gridCol w="2324664">
                  <a:extLst>
                    <a:ext uri="{9D8B030D-6E8A-4147-A177-3AD203B41FA5}">
                      <a16:colId xmlns:a16="http://schemas.microsoft.com/office/drawing/2014/main" val="20002"/>
                    </a:ext>
                  </a:extLst>
                </a:gridCol>
              </a:tblGrid>
              <a:tr h="5151745">
                <a:tc>
                  <a:txBody>
                    <a:bodyPr/>
                    <a:lstStyle/>
                    <a:p>
                      <a:pPr algn="just"/>
                      <a:r>
                        <a:rPr lang="en-US" sz="2200" u="sng" dirty="0"/>
                        <a:t>Sections 162 - 163:</a:t>
                      </a:r>
                    </a:p>
                    <a:p>
                      <a:pPr algn="just"/>
                      <a:r>
                        <a:rPr lang="en-US" sz="2200" b="1" kern="1200" dirty="0">
                          <a:solidFill>
                            <a:schemeClr val="lt1"/>
                          </a:solidFill>
                          <a:effectLst/>
                          <a:latin typeface="+mn-lt"/>
                          <a:ea typeface="+mn-ea"/>
                          <a:cs typeface="+mn-cs"/>
                        </a:rPr>
                        <a:t>162: The Rules of Court Committee may make Rules for practice and procedure for election petitions under this Act.</a:t>
                      </a:r>
                    </a:p>
                    <a:p>
                      <a:pPr algn="just"/>
                      <a:endParaRPr lang="en-US" sz="2200" b="1" kern="1200" dirty="0">
                        <a:solidFill>
                          <a:schemeClr val="lt1"/>
                        </a:solidFill>
                        <a:effectLst/>
                        <a:latin typeface="+mn-lt"/>
                        <a:ea typeface="+mn-ea"/>
                        <a:cs typeface="+mn-cs"/>
                      </a:endParaRPr>
                    </a:p>
                    <a:p>
                      <a:pPr algn="just"/>
                      <a:r>
                        <a:rPr lang="en-US" sz="2200" b="1" kern="1200" dirty="0">
                          <a:solidFill>
                            <a:schemeClr val="lt1"/>
                          </a:solidFill>
                          <a:effectLst/>
                          <a:latin typeface="+mn-lt"/>
                          <a:ea typeface="+mn-ea"/>
                          <a:cs typeface="+mn-cs"/>
                        </a:rPr>
                        <a:t>163: Nothing in this Act shall affect any proceeding pending at the commencement of this Act on any petition or any proceeding on appeal pending at the commencement of this Act relating to any petition and such proceeding or appeal may be proceeded with as if this Act had not been passed.</a:t>
                      </a:r>
                    </a:p>
                    <a:p>
                      <a:pPr algn="just"/>
                      <a:endParaRPr lang="en-US" sz="2200" b="1" kern="1200" dirty="0">
                        <a:solidFill>
                          <a:schemeClr val="lt1"/>
                        </a:solidFill>
                        <a:effectLst/>
                        <a:latin typeface="+mn-lt"/>
                        <a:ea typeface="+mn-ea"/>
                        <a:cs typeface="+mn-cs"/>
                      </a:endParaRPr>
                    </a:p>
                    <a:p>
                      <a:pPr algn="just"/>
                      <a:endParaRPr lang="en-US" sz="2200" u="none" dirty="0"/>
                    </a:p>
                  </a:txBody>
                  <a:tcPr/>
                </a:tc>
                <a:tc>
                  <a:txBody>
                    <a:bodyPr/>
                    <a:lstStyle/>
                    <a:p>
                      <a:pPr algn="just"/>
                      <a:r>
                        <a:rPr lang="en-US" sz="2200"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dirty="0"/>
                        <a:t>It is under the Miscellaneous Part. </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200" u="none"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dirty="0"/>
                        <a:t>To move these sections to Part XIII of the Act that deals with 'Elections Petitions and Civil Proceedings'. </a:t>
                      </a:r>
                    </a:p>
                    <a:p>
                      <a:pPr algn="just"/>
                      <a:endParaRPr lang="en-US" sz="22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200" u="sng" dirty="0"/>
                        <a:t>Proposed Amendment: 156 – 157:</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200" u="none" dirty="0"/>
                        <a:t>Has been moved as recommended.</a:t>
                      </a:r>
                    </a:p>
                  </a:txBody>
                  <a:tcPr/>
                </a:tc>
                <a:extLst>
                  <a:ext uri="{0D108BD9-81ED-4DB2-BD59-A6C34878D82A}">
                    <a16:rowId xmlns:a16="http://schemas.microsoft.com/office/drawing/2014/main" val="10000"/>
                  </a:ext>
                </a:extLst>
              </a:tr>
            </a:tbl>
          </a:graphicData>
        </a:graphic>
      </p:graphicFrame>
      <p:sp>
        <p:nvSpPr>
          <p:cNvPr id="5" name="Title 3">
            <a:extLst>
              <a:ext uri="{FF2B5EF4-FFF2-40B4-BE49-F238E27FC236}">
                <a16:creationId xmlns:a16="http://schemas.microsoft.com/office/drawing/2014/main" id="{0B491648-2AA4-47D0-A15B-B564A441D7AC}"/>
              </a:ext>
            </a:extLst>
          </p:cNvPr>
          <p:cNvSpPr>
            <a:spLocks noGrp="1"/>
          </p:cNvSpPr>
          <p:nvPr>
            <p:ph type="title"/>
          </p:nvPr>
        </p:nvSpPr>
        <p:spPr>
          <a:xfrm>
            <a:off x="838200" y="244805"/>
            <a:ext cx="10515600" cy="946317"/>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6" name="Picture 1" descr="sl logo"/>
          <p:cNvPicPr>
            <a:picLocks noChangeAspect="1" noChangeArrowheads="1"/>
          </p:cNvPicPr>
          <p:nvPr/>
        </p:nvPicPr>
        <p:blipFill>
          <a:blip r:embed="rId2"/>
          <a:srcRect/>
          <a:stretch>
            <a:fillRect/>
          </a:stretch>
        </p:blipFill>
        <p:spPr bwMode="auto">
          <a:xfrm>
            <a:off x="99324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178645"/>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85786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0B491648-2AA4-47D0-A15B-B564A441D7AC}"/>
              </a:ext>
            </a:extLst>
          </p:cNvPr>
          <p:cNvSpPr>
            <a:spLocks noGrp="1"/>
          </p:cNvSpPr>
          <p:nvPr>
            <p:ph type="title"/>
          </p:nvPr>
        </p:nvSpPr>
        <p:spPr>
          <a:xfrm>
            <a:off x="993246" y="214553"/>
            <a:ext cx="10515600" cy="6392478"/>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r>
              <a:rPr lang="en-GB" sz="40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EMERGING ISSUES</a:t>
            </a:r>
            <a:br>
              <a:rPr lang="en-GB" sz="40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b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br>
            <a:endPar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endParaRPr>
          </a:p>
        </p:txBody>
      </p:sp>
      <p:pic>
        <p:nvPicPr>
          <p:cNvPr id="6" name="Picture 1" descr="sl logo"/>
          <p:cNvPicPr>
            <a:picLocks noChangeAspect="1" noChangeArrowheads="1"/>
          </p:cNvPicPr>
          <p:nvPr/>
        </p:nvPicPr>
        <p:blipFill>
          <a:blip r:embed="rId2"/>
          <a:srcRect/>
          <a:stretch>
            <a:fillRect/>
          </a:stretch>
        </p:blipFill>
        <p:spPr bwMode="auto">
          <a:xfrm>
            <a:off x="99324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178645"/>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6528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Wave 6">
            <a:extLst>
              <a:ext uri="{FF2B5EF4-FFF2-40B4-BE49-F238E27FC236}">
                <a16:creationId xmlns:a16="http://schemas.microsoft.com/office/drawing/2014/main" id="{0B491648-2AA4-47D0-A15B-B564A441D7AC}"/>
              </a:ext>
            </a:extLst>
          </p:cNvPr>
          <p:cNvSpPr/>
          <p:nvPr/>
        </p:nvSpPr>
        <p:spPr>
          <a:xfrm>
            <a:off x="638363" y="257996"/>
            <a:ext cx="10897771" cy="970301"/>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sp>
        <p:nvSpPr>
          <p:cNvPr id="3" name="Content Placeholder 2"/>
          <p:cNvSpPr>
            <a:spLocks noGrp="1"/>
          </p:cNvSpPr>
          <p:nvPr>
            <p:ph idx="1"/>
          </p:nvPr>
        </p:nvSpPr>
        <p:spPr>
          <a:xfrm>
            <a:off x="638363" y="1350371"/>
            <a:ext cx="11120048" cy="4998916"/>
          </a:xfrm>
        </p:spPr>
        <p:txBody>
          <a:bodyPr>
            <a:normAutofit/>
          </a:bodyPr>
          <a:lstStyle/>
          <a:p>
            <a:pPr marL="109728" indent="0" algn="just">
              <a:buNone/>
            </a:pPr>
            <a:endParaRPr lang="en-US" sz="3600" b="1" dirty="0"/>
          </a:p>
          <a:p>
            <a:pPr marL="109728" indent="0" algn="just">
              <a:buNone/>
            </a:pPr>
            <a:endParaRPr lang="en-US" sz="3600" b="1" dirty="0"/>
          </a:p>
          <a:p>
            <a:pPr marL="109728" indent="0" algn="just">
              <a:buNone/>
            </a:pPr>
            <a:endParaRPr lang="en-US" sz="3600" b="1" dirty="0"/>
          </a:p>
          <a:p>
            <a:pPr marL="109728" indent="0" algn="just">
              <a:buNone/>
            </a:pPr>
            <a:endParaRPr lang="en-US" sz="3600" b="1" dirty="0"/>
          </a:p>
          <a:p>
            <a:pPr marL="109728" indent="0" algn="just">
              <a:buNone/>
            </a:pPr>
            <a:endParaRPr lang="en-US" sz="3600" dirty="0">
              <a:latin typeface="Bookman Old Style" panose="02050604050505020204" pitchFamily="18" charset="0"/>
            </a:endParaRPr>
          </a:p>
        </p:txBody>
      </p:sp>
      <p:pic>
        <p:nvPicPr>
          <p:cNvPr id="4" name="Picture 1" descr="sl logo"/>
          <p:cNvPicPr>
            <a:picLocks noChangeAspect="1" noChangeArrowheads="1"/>
          </p:cNvPicPr>
          <p:nvPr/>
        </p:nvPicPr>
        <p:blipFill>
          <a:blip r:embed="rId2"/>
          <a:srcRect/>
          <a:stretch>
            <a:fillRect/>
          </a:stretch>
        </p:blipFill>
        <p:spPr bwMode="auto">
          <a:xfrm>
            <a:off x="855677" y="174269"/>
            <a:ext cx="1193074" cy="970300"/>
          </a:xfrm>
          <a:prstGeom prst="rect">
            <a:avLst/>
          </a:prstGeom>
          <a:noFill/>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22523" y="193864"/>
            <a:ext cx="1123095" cy="1023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Table 1"/>
          <p:cNvGraphicFramePr>
            <a:graphicFrameLocks noGrp="1"/>
          </p:cNvGraphicFramePr>
          <p:nvPr>
            <p:extLst>
              <p:ext uri="{D42A27DB-BD31-4B8C-83A1-F6EECF244321}">
                <p14:modId xmlns:p14="http://schemas.microsoft.com/office/powerpoint/2010/main" val="811802646"/>
              </p:ext>
            </p:extLst>
          </p:nvPr>
        </p:nvGraphicFramePr>
        <p:xfrm>
          <a:off x="638363" y="1350371"/>
          <a:ext cx="11120048" cy="5168207"/>
        </p:xfrm>
        <a:graphic>
          <a:graphicData uri="http://schemas.openxmlformats.org/drawingml/2006/table">
            <a:tbl>
              <a:tblPr firstRow="1" bandRow="1">
                <a:tableStyleId>{5C22544A-7EE6-4342-B048-85BDC9FD1C3A}</a:tableStyleId>
              </a:tblPr>
              <a:tblGrid>
                <a:gridCol w="5560024">
                  <a:extLst>
                    <a:ext uri="{9D8B030D-6E8A-4147-A177-3AD203B41FA5}">
                      <a16:colId xmlns:a16="http://schemas.microsoft.com/office/drawing/2014/main" val="20000"/>
                    </a:ext>
                  </a:extLst>
                </a:gridCol>
                <a:gridCol w="5560024">
                  <a:extLst>
                    <a:ext uri="{9D8B030D-6E8A-4147-A177-3AD203B41FA5}">
                      <a16:colId xmlns:a16="http://schemas.microsoft.com/office/drawing/2014/main" val="20001"/>
                    </a:ext>
                  </a:extLst>
                </a:gridCol>
              </a:tblGrid>
              <a:tr h="516820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3200" b="1" u="sng" dirty="0"/>
                        <a:t>32(2)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3200" b="1" dirty="0"/>
                        <a:t>The members of the Electoral Commission shall be a Chief Electoral Commissioner, who shall be the Chairman, and </a:t>
                      </a:r>
                      <a:r>
                        <a:rPr lang="en-US" sz="3200" b="1" u="sng" dirty="0"/>
                        <a:t>four</a:t>
                      </a:r>
                      <a:r>
                        <a:rPr lang="en-US" sz="3200" b="1" dirty="0"/>
                        <a:t> other members who shall be known as Electoral Commissioners. </a:t>
                      </a:r>
                      <a:endParaRPr lang="en-US" sz="3200" dirty="0"/>
                    </a:p>
                    <a:p>
                      <a:endParaRPr lang="en-US" sz="2000" dirty="0"/>
                    </a:p>
                  </a:txBody>
                  <a:tcPr>
                    <a:solidFill>
                      <a:srgbClr val="9999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u="sng" dirty="0"/>
                        <a:t>Proposed Amendment:</a:t>
                      </a:r>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a:t>The members of the Electoral Commission shall be a Chief Electoral Commissioner, who shall be the Chairman, and such other members who shall be appoint for each region, who shall be known as Electoral Commissioners. </a:t>
                      </a:r>
                      <a:endParaRPr lang="en-US" sz="3200" dirty="0"/>
                    </a:p>
                    <a:p>
                      <a:endParaRPr lang="en-US" sz="2000" dirty="0"/>
                    </a:p>
                  </a:txBody>
                  <a:tcPr>
                    <a:solidFill>
                      <a:srgbClr val="9999FF"/>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5293429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0B491648-2AA4-47D0-A15B-B564A441D7AC}"/>
              </a:ext>
            </a:extLst>
          </p:cNvPr>
          <p:cNvSpPr>
            <a:spLocks noGrp="1"/>
          </p:cNvSpPr>
          <p:nvPr>
            <p:ph type="title"/>
          </p:nvPr>
        </p:nvSpPr>
        <p:spPr>
          <a:xfrm>
            <a:off x="838200" y="244805"/>
            <a:ext cx="10515600" cy="946317"/>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6" name="Picture 1" descr="sl logo"/>
          <p:cNvPicPr>
            <a:picLocks noChangeAspect="1" noChangeArrowheads="1"/>
          </p:cNvPicPr>
          <p:nvPr/>
        </p:nvPicPr>
        <p:blipFill>
          <a:blip r:embed="rId2"/>
          <a:srcRect/>
          <a:stretch>
            <a:fillRect/>
          </a:stretch>
        </p:blipFill>
        <p:spPr bwMode="auto">
          <a:xfrm>
            <a:off x="99324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178645"/>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Content Placeholder 3"/>
          <p:cNvGraphicFramePr>
            <a:graphicFrameLocks noGrp="1"/>
          </p:cNvGraphicFramePr>
          <p:nvPr>
            <p:ph idx="1"/>
            <p:extLst>
              <p:ext uri="{D42A27DB-BD31-4B8C-83A1-F6EECF244321}">
                <p14:modId xmlns:p14="http://schemas.microsoft.com/office/powerpoint/2010/main" val="2079952638"/>
              </p:ext>
            </p:extLst>
          </p:nvPr>
        </p:nvGraphicFramePr>
        <p:xfrm>
          <a:off x="259312" y="1205636"/>
          <a:ext cx="11670632" cy="5454474"/>
        </p:xfrm>
        <a:graphic>
          <a:graphicData uri="http://schemas.openxmlformats.org/drawingml/2006/table">
            <a:tbl>
              <a:tblPr firstRow="1" bandRow="1">
                <a:tableStyleId>{5C22544A-7EE6-4342-B048-85BDC9FD1C3A}</a:tableStyleId>
              </a:tblPr>
              <a:tblGrid>
                <a:gridCol w="1514485">
                  <a:extLst>
                    <a:ext uri="{9D8B030D-6E8A-4147-A177-3AD203B41FA5}">
                      <a16:colId xmlns:a16="http://schemas.microsoft.com/office/drawing/2014/main" val="20000"/>
                    </a:ext>
                  </a:extLst>
                </a:gridCol>
                <a:gridCol w="5282096">
                  <a:extLst>
                    <a:ext uri="{9D8B030D-6E8A-4147-A177-3AD203B41FA5}">
                      <a16:colId xmlns:a16="http://schemas.microsoft.com/office/drawing/2014/main" val="20001"/>
                    </a:ext>
                  </a:extLst>
                </a:gridCol>
                <a:gridCol w="4874051">
                  <a:extLst>
                    <a:ext uri="{9D8B030D-6E8A-4147-A177-3AD203B41FA5}">
                      <a16:colId xmlns:a16="http://schemas.microsoft.com/office/drawing/2014/main" val="20002"/>
                    </a:ext>
                  </a:extLst>
                </a:gridCol>
              </a:tblGrid>
              <a:tr h="2373772">
                <a:tc>
                  <a:txBody>
                    <a:bodyPr/>
                    <a:lstStyle/>
                    <a:p>
                      <a:pPr algn="just"/>
                      <a:r>
                        <a:rPr lang="en-US" sz="2000" u="sng" dirty="0"/>
                        <a:t>NEST FUND:</a:t>
                      </a:r>
                    </a:p>
                    <a:p>
                      <a:pPr algn="just"/>
                      <a:endParaRPr lang="en-US" sz="2000" u="none" baseline="0" dirty="0"/>
                    </a:p>
                  </a:txBody>
                  <a:tcPr/>
                </a:tc>
                <a:tc>
                  <a:txBody>
                    <a:bodyPr/>
                    <a:lstStyle/>
                    <a:p>
                      <a:pPr algn="just"/>
                      <a:r>
                        <a:rPr lang="en-US" sz="2000" u="sng" dirty="0"/>
                        <a:t>Issue:</a:t>
                      </a:r>
                    </a:p>
                    <a:p>
                      <a:pPr algn="just"/>
                      <a:r>
                        <a:rPr lang="en-US" sz="2000" u="none" dirty="0"/>
                        <a:t>The Act did not provide for a Elections Financing mechanism by the state.</a:t>
                      </a:r>
                    </a:p>
                    <a:p>
                      <a:pPr algn="just"/>
                      <a:r>
                        <a:rPr lang="en-US" sz="2000" u="none" dirty="0"/>
                        <a:t>To</a:t>
                      </a:r>
                      <a:r>
                        <a:rPr lang="en-US" sz="2000" u="none" baseline="0" dirty="0"/>
                        <a:t> provide for a National Elections Sustainability and Trust (NEST) Fund, to be managed by the ECSL for elections’ purposes.</a:t>
                      </a:r>
                      <a:endParaRPr lang="en-US" sz="2000" u="none"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000" u="sng" dirty="0"/>
                        <a:t>Proposed Amendment: 167 – NEST Fund:</a:t>
                      </a:r>
                    </a:p>
                    <a:p>
                      <a:pPr marL="0" marR="0" indent="0" algn="just"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lt1"/>
                          </a:solidFill>
                          <a:effectLst/>
                          <a:latin typeface="+mn-lt"/>
                          <a:ea typeface="+mn-ea"/>
                          <a:cs typeface="+mn-cs"/>
                        </a:rPr>
                        <a:t>There is hereby established a fund to be known as the ‘National  Elections Sustainability and Trust Fund which shall be managed by the EC for the financing of public elections and referenda. </a:t>
                      </a:r>
                      <a:endParaRPr lang="en-US" sz="2000" u="none" dirty="0"/>
                    </a:p>
                  </a:txBody>
                  <a:tcPr/>
                </a:tc>
                <a:extLst>
                  <a:ext uri="{0D108BD9-81ED-4DB2-BD59-A6C34878D82A}">
                    <a16:rowId xmlns:a16="http://schemas.microsoft.com/office/drawing/2014/main" val="10000"/>
                  </a:ext>
                </a:extLst>
              </a:tr>
              <a:tr h="1394591">
                <a:tc>
                  <a:txBody>
                    <a:bodyPr/>
                    <a:lstStyle/>
                    <a:p>
                      <a:pPr algn="just"/>
                      <a:r>
                        <a:rPr lang="en-US" sz="2000" b="1" u="sng" baseline="0" dirty="0"/>
                        <a:t>STAFF SAFETY:</a:t>
                      </a:r>
                    </a:p>
                    <a:p>
                      <a:pPr algn="just"/>
                      <a:endParaRPr lang="en-US" sz="2000" dirty="0"/>
                    </a:p>
                  </a:txBody>
                  <a:tcPr/>
                </a:tc>
                <a:tc>
                  <a:txBody>
                    <a:bodyPr/>
                    <a:lstStyle/>
                    <a:p>
                      <a:pPr algn="just"/>
                      <a:r>
                        <a:rPr lang="en-US" sz="2000" b="1" u="sng" dirty="0"/>
                        <a:t>Issue:</a:t>
                      </a:r>
                    </a:p>
                    <a:p>
                      <a:pPr algn="just"/>
                      <a:r>
                        <a:rPr lang="en-US" sz="2000" dirty="0"/>
                        <a:t>The EC’s staff are not provided for in terms of their protections and safety in course of their</a:t>
                      </a:r>
                      <a:r>
                        <a:rPr lang="en-US" sz="2000" baseline="0" dirty="0"/>
                        <a:t> duty. To provide for staff protections.</a:t>
                      </a:r>
                      <a:endParaRPr lang="en-US" sz="20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000" u="sng" dirty="0"/>
                        <a:t>Proposed Amendment:</a:t>
                      </a:r>
                    </a:p>
                    <a:p>
                      <a:pPr algn="just"/>
                      <a:r>
                        <a:rPr lang="en-US" sz="2000" u="none" dirty="0"/>
                        <a:t>Has been provided for in the Bill.</a:t>
                      </a:r>
                    </a:p>
                  </a:txBody>
                  <a:tcPr/>
                </a:tc>
                <a:extLst>
                  <a:ext uri="{0D108BD9-81ED-4DB2-BD59-A6C34878D82A}">
                    <a16:rowId xmlns:a16="http://schemas.microsoft.com/office/drawing/2014/main" val="10001"/>
                  </a:ext>
                </a:extLst>
              </a:tr>
              <a:tr h="1686111">
                <a:tc>
                  <a:txBody>
                    <a:bodyPr/>
                    <a:lstStyle/>
                    <a:p>
                      <a:pPr algn="just"/>
                      <a:r>
                        <a:rPr lang="en-US" sz="2000" b="1" u="sng" dirty="0"/>
                        <a:t>Staff’s Conditions of Service:</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000" b="1"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000" dirty="0"/>
                        <a:t>EC’s staff’s are not provided for conditions of service commensurate to the nature, importance and riskiness of their job.</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000" u="sng" dirty="0"/>
                        <a:t>Proposed Amendment:</a:t>
                      </a:r>
                    </a:p>
                    <a:p>
                      <a:pPr algn="just"/>
                      <a:r>
                        <a:rPr lang="en-US" sz="2000" u="none" dirty="0"/>
                        <a:t>Has been provided for in the Bill.</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324509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95077187"/>
              </p:ext>
            </p:extLst>
          </p:nvPr>
        </p:nvGraphicFramePr>
        <p:xfrm>
          <a:off x="721894" y="1123746"/>
          <a:ext cx="10948741" cy="5397369"/>
        </p:xfrm>
        <a:graphic>
          <a:graphicData uri="http://schemas.openxmlformats.org/drawingml/2006/table">
            <a:tbl>
              <a:tblPr firstRow="1" bandRow="1">
                <a:tableStyleId>{5C22544A-7EE6-4342-B048-85BDC9FD1C3A}</a:tableStyleId>
              </a:tblPr>
              <a:tblGrid>
                <a:gridCol w="2378494">
                  <a:extLst>
                    <a:ext uri="{9D8B030D-6E8A-4147-A177-3AD203B41FA5}">
                      <a16:colId xmlns:a16="http://schemas.microsoft.com/office/drawing/2014/main" val="20000"/>
                    </a:ext>
                  </a:extLst>
                </a:gridCol>
                <a:gridCol w="4623889">
                  <a:extLst>
                    <a:ext uri="{9D8B030D-6E8A-4147-A177-3AD203B41FA5}">
                      <a16:colId xmlns:a16="http://schemas.microsoft.com/office/drawing/2014/main" val="20001"/>
                    </a:ext>
                  </a:extLst>
                </a:gridCol>
                <a:gridCol w="3946358">
                  <a:extLst>
                    <a:ext uri="{9D8B030D-6E8A-4147-A177-3AD203B41FA5}">
                      <a16:colId xmlns:a16="http://schemas.microsoft.com/office/drawing/2014/main" val="20002"/>
                    </a:ext>
                  </a:extLst>
                </a:gridCol>
              </a:tblGrid>
              <a:tr h="2508725">
                <a:tc>
                  <a:txBody>
                    <a:bodyPr/>
                    <a:lstStyle/>
                    <a:p>
                      <a:pPr algn="just"/>
                      <a:r>
                        <a:rPr lang="en-US" sz="2400" u="sng" dirty="0"/>
                        <a:t>Proportional Representation </a:t>
                      </a:r>
                      <a:r>
                        <a:rPr lang="en-US" sz="2400" u="sng" baseline="0" dirty="0"/>
                        <a:t>(PR) System</a:t>
                      </a:r>
                      <a:r>
                        <a:rPr lang="en-US" sz="2400" u="sng" dirty="0"/>
                        <a:t>:</a:t>
                      </a:r>
                    </a:p>
                    <a:p>
                      <a:pPr algn="just"/>
                      <a:endParaRPr lang="en-US" sz="2400" u="none" baseline="0" dirty="0"/>
                    </a:p>
                  </a:txBody>
                  <a:tcPr/>
                </a:tc>
                <a:tc>
                  <a:txBody>
                    <a:bodyPr/>
                    <a:lstStyle/>
                    <a:p>
                      <a:pPr algn="just"/>
                      <a:r>
                        <a:rPr lang="en-US" sz="2400" u="sng" dirty="0"/>
                        <a:t>Issue:</a:t>
                      </a:r>
                    </a:p>
                    <a:p>
                      <a:pPr algn="just"/>
                      <a:r>
                        <a:rPr lang="en-US" sz="2400" u="none" dirty="0"/>
                        <a:t>There is no provision for ‘Proportional Representation (PR) System’. The existing First-Past-the-Post System does not enhance national cohesion.</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u="sng" dirty="0"/>
                        <a:t>Proposed Amendment: Section 57:</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none" dirty="0"/>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none" dirty="0"/>
                    </a:p>
                  </a:txBody>
                  <a:tcPr/>
                </a:tc>
                <a:extLst>
                  <a:ext uri="{0D108BD9-81ED-4DB2-BD59-A6C34878D82A}">
                    <a16:rowId xmlns:a16="http://schemas.microsoft.com/office/drawing/2014/main" val="10000"/>
                  </a:ext>
                </a:extLst>
              </a:tr>
              <a:tr h="2888644">
                <a:tc>
                  <a:txBody>
                    <a:bodyPr/>
                    <a:lstStyle/>
                    <a:p>
                      <a:pPr algn="just"/>
                      <a:r>
                        <a:rPr lang="en-US" sz="2400" u="sng" baseline="0" dirty="0"/>
                        <a:t>Heads of Village Elections:</a:t>
                      </a:r>
                    </a:p>
                    <a:p>
                      <a:pPr algn="just"/>
                      <a:endParaRPr lang="en-US" sz="2400" dirty="0"/>
                    </a:p>
                  </a:txBody>
                  <a:tcPr/>
                </a:tc>
                <a:tc>
                  <a:txBody>
                    <a:bodyPr/>
                    <a:lstStyle/>
                    <a:p>
                      <a:pPr algn="just"/>
                      <a:r>
                        <a:rPr lang="en-US" sz="2400" b="1" u="sng" dirty="0"/>
                        <a:t>Issue:</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t>Ss.6 - 9 of Statutory Instrument (No. 16 of 2005) Sections 6 to 9 and its amendment of 2016,</a:t>
                      </a:r>
                      <a:r>
                        <a:rPr lang="en-US" sz="2400" baseline="0" dirty="0"/>
                        <a:t> to be included to the Bill.</a:t>
                      </a:r>
                      <a:r>
                        <a:rPr lang="en-US" sz="2400" u="none" dirty="0"/>
                        <a:t> To include same to the Bill.</a:t>
                      </a:r>
                      <a:endParaRPr lang="en-US" sz="24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1" u="sng" dirty="0"/>
                        <a:t>Proposed Amendment: Part X</a:t>
                      </a:r>
                      <a:r>
                        <a:rPr lang="en-US" sz="2400" b="1" u="none" baseline="0" dirty="0"/>
                        <a:t> </a:t>
                      </a:r>
                      <a:r>
                        <a:rPr lang="en-US" sz="2400" u="none" baseline="0" dirty="0"/>
                        <a:t>of the Bill has been provided to account for Elections of Head of Village or Town.</a:t>
                      </a:r>
                      <a:endParaRPr lang="en-US" sz="2400" u="none" dirty="0"/>
                    </a:p>
                  </a:txBody>
                  <a:tcPr/>
                </a:tc>
                <a:extLst>
                  <a:ext uri="{0D108BD9-81ED-4DB2-BD59-A6C34878D82A}">
                    <a16:rowId xmlns:a16="http://schemas.microsoft.com/office/drawing/2014/main" val="10001"/>
                  </a:ext>
                </a:extLst>
              </a:tr>
            </a:tbl>
          </a:graphicData>
        </a:graphic>
      </p:graphicFrame>
      <p:sp>
        <p:nvSpPr>
          <p:cNvPr id="5" name="Title 3">
            <a:extLst>
              <a:ext uri="{FF2B5EF4-FFF2-40B4-BE49-F238E27FC236}">
                <a16:creationId xmlns:a16="http://schemas.microsoft.com/office/drawing/2014/main" id="{0B491648-2AA4-47D0-A15B-B564A441D7AC}"/>
              </a:ext>
            </a:extLst>
          </p:cNvPr>
          <p:cNvSpPr>
            <a:spLocks noGrp="1"/>
          </p:cNvSpPr>
          <p:nvPr>
            <p:ph type="title"/>
          </p:nvPr>
        </p:nvSpPr>
        <p:spPr>
          <a:xfrm>
            <a:off x="838200" y="244805"/>
            <a:ext cx="10515600" cy="946317"/>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6" name="Picture 1" descr="sl logo"/>
          <p:cNvPicPr>
            <a:picLocks noChangeAspect="1" noChangeArrowheads="1"/>
          </p:cNvPicPr>
          <p:nvPr/>
        </p:nvPicPr>
        <p:blipFill>
          <a:blip r:embed="rId2"/>
          <a:srcRect/>
          <a:stretch>
            <a:fillRect/>
          </a:stretch>
        </p:blipFill>
        <p:spPr bwMode="auto">
          <a:xfrm>
            <a:off x="993246" y="214553"/>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699" y="178645"/>
            <a:ext cx="112309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63985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173706" y="350123"/>
            <a:ext cx="9539786" cy="1908215"/>
          </a:xfrm>
          <a:prstGeom prst="rect">
            <a:avLst/>
          </a:prstGeom>
          <a:noFill/>
          <a:ln>
            <a:noFill/>
          </a:ln>
        </p:spPr>
        <p:txBody>
          <a:bodyPr wrap="square" rtlCol="0">
            <a:spAutoFit/>
          </a:bodyPr>
          <a:lstStyle/>
          <a:p>
            <a:pPr algn="ctr"/>
            <a:r>
              <a:rPr lang="en-US" sz="8800" b="1" dirty="0">
                <a:ln w="12700">
                  <a:solidFill>
                    <a:schemeClr val="accent1"/>
                  </a:solidFill>
                  <a:prstDash val="solid"/>
                </a:ln>
                <a:solidFill>
                  <a:srgbClr val="7030A0"/>
                </a:solidFill>
                <a:effectLst>
                  <a:outerShdw dist="38100" dir="2640000" algn="bl" rotWithShape="0">
                    <a:schemeClr val="accent1"/>
                  </a:outerShdw>
                </a:effectLst>
                <a:latin typeface="Arial Black" panose="020B0A04020102020204" pitchFamily="34" charset="0"/>
              </a:rPr>
              <a:t>THANK YOU</a:t>
            </a:r>
          </a:p>
          <a:p>
            <a:pPr algn="ctr"/>
            <a:endParaRPr lang="en-US" sz="3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rial Black" panose="020B0A04020102020204" pitchFamily="34" charset="0"/>
            </a:endParaRPr>
          </a:p>
        </p:txBody>
      </p:sp>
      <p:sp>
        <p:nvSpPr>
          <p:cNvPr id="3" name="Rectangle 2"/>
          <p:cNvSpPr/>
          <p:nvPr/>
        </p:nvSpPr>
        <p:spPr>
          <a:xfrm>
            <a:off x="216568" y="2542232"/>
            <a:ext cx="11718758" cy="3847207"/>
          </a:xfrm>
          <a:prstGeom prst="rect">
            <a:avLst/>
          </a:prstGeom>
          <a:noFill/>
          <a:effectLst>
            <a:outerShdw blurRad="50800" dist="50800" dir="5400000" algn="ctr" rotWithShape="0">
              <a:schemeClr val="tx2"/>
            </a:outerShdw>
          </a:effectLst>
        </p:spPr>
        <p:txBody>
          <a:bodyPr wrap="square">
            <a:spAutoFit/>
          </a:bodyPr>
          <a:lstStyle/>
          <a:p>
            <a:pPr algn="ctr"/>
            <a:endParaRPr lang="en-US" sz="2800" b="1" dirty="0">
              <a:ln w="12700">
                <a:solidFill>
                  <a:schemeClr val="accent1"/>
                </a:solidFill>
                <a:prstDash val="solid"/>
              </a:ln>
              <a:solidFill>
                <a:srgbClr val="FFFF00"/>
              </a:solidFill>
              <a:effectLst>
                <a:outerShdw dist="38100" dir="2640000" algn="bl" rotWithShape="0">
                  <a:schemeClr val="accent1"/>
                </a:outerShdw>
              </a:effectLst>
              <a:latin typeface="Arial Black" panose="020B0A04020102020204" pitchFamily="34" charset="0"/>
            </a:endParaRPr>
          </a:p>
          <a:p>
            <a:pPr algn="ctr"/>
            <a:r>
              <a:rPr lang="en-US" sz="5400" b="1" dirty="0">
                <a:ln w="12700">
                  <a:solidFill>
                    <a:schemeClr val="accent1"/>
                  </a:solidFill>
                  <a:prstDash val="solid"/>
                </a:ln>
                <a:solidFill>
                  <a:srgbClr val="FFC000"/>
                </a:solidFill>
                <a:effectLst>
                  <a:outerShdw dist="38100" dir="2640000" algn="bl" rotWithShape="0">
                    <a:schemeClr val="accent1"/>
                  </a:outerShdw>
                </a:effectLst>
                <a:latin typeface="Arial Black" panose="020B0A04020102020204" pitchFamily="34" charset="0"/>
              </a:rPr>
              <a:t>BY:</a:t>
            </a:r>
          </a:p>
          <a:p>
            <a:pPr algn="ctr"/>
            <a:r>
              <a:rPr lang="en-US" sz="5400" b="1" dirty="0">
                <a:ln w="12700">
                  <a:solidFill>
                    <a:schemeClr val="accent1"/>
                  </a:solidFill>
                  <a:prstDash val="solid"/>
                </a:ln>
                <a:solidFill>
                  <a:srgbClr val="FFC000"/>
                </a:solidFill>
                <a:effectLst>
                  <a:outerShdw dist="38100" dir="2640000" algn="bl" rotWithShape="0">
                    <a:schemeClr val="accent1"/>
                  </a:outerShdw>
                </a:effectLst>
                <a:latin typeface="Arial Black" panose="020B0A04020102020204" pitchFamily="34" charset="0"/>
              </a:rPr>
              <a:t>FATORMA FAH-BUNDEH</a:t>
            </a:r>
          </a:p>
          <a:p>
            <a:pPr algn="ctr"/>
            <a:r>
              <a:rPr lang="en-US" sz="5400" b="1" dirty="0">
                <a:ln w="12700">
                  <a:solidFill>
                    <a:schemeClr val="accent1"/>
                  </a:solidFill>
                  <a:prstDash val="solid"/>
                </a:ln>
                <a:solidFill>
                  <a:srgbClr val="FFC000"/>
                </a:solidFill>
                <a:effectLst>
                  <a:outerShdw dist="38100" dir="2640000" algn="bl" rotWithShape="0">
                    <a:schemeClr val="accent1"/>
                  </a:outerShdw>
                </a:effectLst>
                <a:latin typeface="Arial Black" panose="020B0A04020102020204" pitchFamily="34" charset="0"/>
              </a:rPr>
              <a:t>DIRECTOR, LEGAL AFFAIRS</a:t>
            </a:r>
          </a:p>
          <a:p>
            <a:pPr algn="ctr"/>
            <a:r>
              <a:rPr lang="en-US" sz="5400" b="1" dirty="0">
                <a:ln w="12700">
                  <a:solidFill>
                    <a:schemeClr val="accent1"/>
                  </a:solidFill>
                  <a:prstDash val="solid"/>
                </a:ln>
                <a:solidFill>
                  <a:srgbClr val="FFC000"/>
                </a:solidFill>
                <a:effectLst>
                  <a:outerShdw dist="38100" dir="2640000" algn="bl" rotWithShape="0">
                    <a:schemeClr val="accent1"/>
                  </a:outerShdw>
                </a:effectLst>
                <a:latin typeface="Arial Black" panose="020B0A04020102020204" pitchFamily="34" charset="0"/>
              </a:rPr>
              <a:t>ECSL</a:t>
            </a:r>
          </a:p>
        </p:txBody>
      </p:sp>
    </p:spTree>
    <p:extLst>
      <p:ext uri="{BB962C8B-B14F-4D97-AF65-F5344CB8AC3E}">
        <p14:creationId xmlns:p14="http://schemas.microsoft.com/office/powerpoint/2010/main" val="1025852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Wave 7">
            <a:extLst>
              <a:ext uri="{FF2B5EF4-FFF2-40B4-BE49-F238E27FC236}">
                <a16:creationId xmlns:a16="http://schemas.microsoft.com/office/drawing/2014/main" id="{0B491648-2AA4-47D0-A15B-B564A441D7AC}"/>
              </a:ext>
            </a:extLst>
          </p:cNvPr>
          <p:cNvSpPr/>
          <p:nvPr/>
        </p:nvSpPr>
        <p:spPr>
          <a:xfrm>
            <a:off x="638363" y="326236"/>
            <a:ext cx="10897771" cy="970301"/>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9" name="Picture 1" descr="sl logo"/>
          <p:cNvPicPr>
            <a:picLocks noChangeAspect="1" noChangeArrowheads="1"/>
          </p:cNvPicPr>
          <p:nvPr/>
        </p:nvPicPr>
        <p:blipFill>
          <a:blip r:embed="rId2"/>
          <a:srcRect/>
          <a:stretch>
            <a:fillRect/>
          </a:stretch>
        </p:blipFill>
        <p:spPr bwMode="auto">
          <a:xfrm>
            <a:off x="480541" y="321816"/>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2185" y="175846"/>
            <a:ext cx="1123095" cy="862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0" name="Table 9"/>
          <p:cNvGraphicFramePr>
            <a:graphicFrameLocks noGrp="1"/>
          </p:cNvGraphicFramePr>
          <p:nvPr>
            <p:extLst>
              <p:ext uri="{D42A27DB-BD31-4B8C-83A1-F6EECF244321}">
                <p14:modId xmlns:p14="http://schemas.microsoft.com/office/powerpoint/2010/main" val="894405849"/>
              </p:ext>
            </p:extLst>
          </p:nvPr>
        </p:nvGraphicFramePr>
        <p:xfrm>
          <a:off x="638361" y="1296537"/>
          <a:ext cx="10897772" cy="5038161"/>
        </p:xfrm>
        <a:graphic>
          <a:graphicData uri="http://schemas.openxmlformats.org/drawingml/2006/table">
            <a:tbl>
              <a:tblPr firstRow="1" bandRow="1">
                <a:tableStyleId>{5C22544A-7EE6-4342-B048-85BDC9FD1C3A}</a:tableStyleId>
              </a:tblPr>
              <a:tblGrid>
                <a:gridCol w="5448886">
                  <a:extLst>
                    <a:ext uri="{9D8B030D-6E8A-4147-A177-3AD203B41FA5}">
                      <a16:colId xmlns:a16="http://schemas.microsoft.com/office/drawing/2014/main" val="20000"/>
                    </a:ext>
                  </a:extLst>
                </a:gridCol>
                <a:gridCol w="5448886">
                  <a:extLst>
                    <a:ext uri="{9D8B030D-6E8A-4147-A177-3AD203B41FA5}">
                      <a16:colId xmlns:a16="http://schemas.microsoft.com/office/drawing/2014/main" val="20001"/>
                    </a:ext>
                  </a:extLst>
                </a:gridCol>
              </a:tblGrid>
              <a:tr h="5038161">
                <a:tc>
                  <a:txBody>
                    <a:bodyPr/>
                    <a:lstStyle/>
                    <a:p>
                      <a:pPr algn="just"/>
                      <a:r>
                        <a:rPr lang="en-US" sz="2800" u="sng" dirty="0"/>
                        <a:t>Section 32(8):</a:t>
                      </a:r>
                    </a:p>
                    <a:p>
                      <a:pPr algn="just"/>
                      <a:r>
                        <a:rPr lang="en-US" sz="2800" dirty="0"/>
                        <a:t>A member of the Electoral Commission may be removed from office by the President for inability to discharge the functions of his office (whether arising from infirmity of mind or body or any other cause) or for </a:t>
                      </a:r>
                      <a:r>
                        <a:rPr lang="en-US" sz="2800" u="sng" dirty="0"/>
                        <a:t>misbehaviour</a:t>
                      </a:r>
                      <a:r>
                        <a:rPr lang="en-US" sz="2800" dirty="0"/>
                        <a:t>. </a:t>
                      </a:r>
                    </a:p>
                    <a:p>
                      <a:pPr algn="just"/>
                      <a:endParaRPr lang="en-US" sz="2800" dirty="0"/>
                    </a:p>
                  </a:txBody>
                  <a:tcPr/>
                </a:tc>
                <a:tc>
                  <a:txBody>
                    <a:bodyPr/>
                    <a:lstStyle/>
                    <a:p>
                      <a:pPr algn="just"/>
                      <a:r>
                        <a:rPr lang="en-US" sz="2800" u="sng" dirty="0"/>
                        <a:t>Proposed Amendment:</a:t>
                      </a:r>
                    </a:p>
                    <a:p>
                      <a:pPr algn="just"/>
                      <a:r>
                        <a:rPr lang="en-US" sz="2800" dirty="0"/>
                        <a:t>A member of the Electoral Commission may be removed from office by the President for inability to discharge the functions of his office (whether arising from infirmity of mind or body or any other cause) or for ‘</a:t>
                      </a:r>
                      <a:r>
                        <a:rPr lang="en-US" sz="2800" u="sng" dirty="0"/>
                        <a:t>gross misconduct</a:t>
                      </a:r>
                      <a:r>
                        <a:rPr lang="en-US" sz="2800" dirty="0"/>
                        <a:t>’. </a:t>
                      </a:r>
                    </a:p>
                    <a:p>
                      <a:pPr algn="just"/>
                      <a:endParaRPr lang="en-US" sz="28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505991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Wave 7">
            <a:extLst>
              <a:ext uri="{FF2B5EF4-FFF2-40B4-BE49-F238E27FC236}">
                <a16:creationId xmlns:a16="http://schemas.microsoft.com/office/drawing/2014/main" id="{0B491648-2AA4-47D0-A15B-B564A441D7AC}"/>
              </a:ext>
            </a:extLst>
          </p:cNvPr>
          <p:cNvSpPr/>
          <p:nvPr/>
        </p:nvSpPr>
        <p:spPr>
          <a:xfrm>
            <a:off x="638363" y="326236"/>
            <a:ext cx="10897771" cy="970301"/>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9" name="Picture 1" descr="sl logo"/>
          <p:cNvPicPr>
            <a:picLocks noChangeAspect="1" noChangeArrowheads="1"/>
          </p:cNvPicPr>
          <p:nvPr/>
        </p:nvPicPr>
        <p:blipFill>
          <a:blip r:embed="rId2"/>
          <a:srcRect/>
          <a:stretch>
            <a:fillRect/>
          </a:stretch>
        </p:blipFill>
        <p:spPr bwMode="auto">
          <a:xfrm>
            <a:off x="480541" y="321816"/>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2185" y="175846"/>
            <a:ext cx="1123095" cy="862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638363" y="1412023"/>
            <a:ext cx="10897771" cy="4832092"/>
          </a:xfrm>
          <a:prstGeom prst="rect">
            <a:avLst/>
          </a:prstGeom>
        </p:spPr>
        <p:txBody>
          <a:bodyPr wrap="square">
            <a:spAutoFit/>
          </a:bodyPr>
          <a:lstStyle/>
          <a:p>
            <a:pPr algn="ctr"/>
            <a:endParaRPr lang="en-US" sz="2800" b="1" dirty="0">
              <a:solidFill>
                <a:srgbClr val="231F20"/>
              </a:solidFill>
              <a:latin typeface="Bookman Old Style" panose="02050604050505020204" pitchFamily="18" charset="0"/>
            </a:endParaRPr>
          </a:p>
          <a:p>
            <a:pPr algn="ctr"/>
            <a:endParaRPr lang="en-US" sz="2800" b="1" dirty="0">
              <a:solidFill>
                <a:srgbClr val="231F20"/>
              </a:solidFill>
              <a:latin typeface="Bookman Old Style" panose="02050604050505020204" pitchFamily="18" charset="0"/>
            </a:endParaRPr>
          </a:p>
          <a:p>
            <a:pPr algn="ctr"/>
            <a:endParaRPr lang="en-US" sz="2800" b="1" dirty="0">
              <a:solidFill>
                <a:srgbClr val="231F20"/>
              </a:solidFill>
              <a:latin typeface="Bookman Old Style" panose="02050604050505020204" pitchFamily="18" charset="0"/>
            </a:endParaRPr>
          </a:p>
          <a:p>
            <a:pPr algn="ctr"/>
            <a:endParaRPr lang="en-US" sz="2800" b="1" dirty="0">
              <a:solidFill>
                <a:srgbClr val="231F20"/>
              </a:solidFill>
              <a:latin typeface="Bookman Old Style" panose="02050604050505020204" pitchFamily="18" charset="0"/>
            </a:endParaRPr>
          </a:p>
          <a:p>
            <a:pPr algn="ctr"/>
            <a:endParaRPr lang="en-US" sz="2800" b="1" dirty="0">
              <a:solidFill>
                <a:srgbClr val="231F20"/>
              </a:solidFill>
              <a:latin typeface="Bookman Old Style" panose="02050604050505020204" pitchFamily="18" charset="0"/>
            </a:endParaRPr>
          </a:p>
          <a:p>
            <a:pPr algn="ctr"/>
            <a:endParaRPr lang="en-US" sz="2800" b="1" dirty="0">
              <a:solidFill>
                <a:srgbClr val="231F20"/>
              </a:solidFill>
              <a:latin typeface="Bookman Old Style" panose="02050604050505020204" pitchFamily="18" charset="0"/>
            </a:endParaRPr>
          </a:p>
          <a:p>
            <a:pPr algn="ctr"/>
            <a:endParaRPr lang="en-US" sz="2800" b="1" dirty="0">
              <a:solidFill>
                <a:srgbClr val="231F20"/>
              </a:solidFill>
              <a:latin typeface="Bookman Old Style" panose="02050604050505020204" pitchFamily="18" charset="0"/>
            </a:endParaRPr>
          </a:p>
          <a:p>
            <a:pPr algn="ctr"/>
            <a:endParaRPr lang="en-US" sz="2800" b="1" dirty="0">
              <a:solidFill>
                <a:srgbClr val="231F20"/>
              </a:solidFill>
              <a:latin typeface="Bookman Old Style" panose="02050604050505020204" pitchFamily="18" charset="0"/>
            </a:endParaRPr>
          </a:p>
          <a:p>
            <a:pPr algn="ctr"/>
            <a:endParaRPr lang="en-US" sz="2800" b="1" dirty="0">
              <a:solidFill>
                <a:srgbClr val="231F20"/>
              </a:solidFill>
              <a:latin typeface="Bookman Old Style" panose="02050604050505020204" pitchFamily="18" charset="0"/>
            </a:endParaRPr>
          </a:p>
          <a:p>
            <a:pPr algn="ctr"/>
            <a:endParaRPr lang="en-US" sz="2800" b="1" dirty="0">
              <a:solidFill>
                <a:srgbClr val="231F20"/>
              </a:solidFill>
              <a:latin typeface="Bookman Old Style" panose="02050604050505020204" pitchFamily="18" charset="0"/>
            </a:endParaRPr>
          </a:p>
          <a:p>
            <a:pPr algn="ctr"/>
            <a:endParaRPr lang="en-US" sz="2800" b="1" dirty="0">
              <a:solidFill>
                <a:srgbClr val="231F20"/>
              </a:solidFill>
              <a:latin typeface="Bookman Old Style" panose="020506040505050202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870842617"/>
              </p:ext>
            </p:extLst>
          </p:nvPr>
        </p:nvGraphicFramePr>
        <p:xfrm>
          <a:off x="480541" y="1412023"/>
          <a:ext cx="11286342" cy="5165047"/>
        </p:xfrm>
        <a:graphic>
          <a:graphicData uri="http://schemas.openxmlformats.org/drawingml/2006/table">
            <a:tbl>
              <a:tblPr firstRow="1" bandRow="1">
                <a:tableStyleId>{5C22544A-7EE6-4342-B048-85BDC9FD1C3A}</a:tableStyleId>
              </a:tblPr>
              <a:tblGrid>
                <a:gridCol w="5643171">
                  <a:extLst>
                    <a:ext uri="{9D8B030D-6E8A-4147-A177-3AD203B41FA5}">
                      <a16:colId xmlns:a16="http://schemas.microsoft.com/office/drawing/2014/main" val="20000"/>
                    </a:ext>
                  </a:extLst>
                </a:gridCol>
                <a:gridCol w="5643171">
                  <a:extLst>
                    <a:ext uri="{9D8B030D-6E8A-4147-A177-3AD203B41FA5}">
                      <a16:colId xmlns:a16="http://schemas.microsoft.com/office/drawing/2014/main" val="20001"/>
                    </a:ext>
                  </a:extLst>
                </a:gridCol>
              </a:tblGrid>
              <a:tr h="5165047">
                <a:tc>
                  <a:txBody>
                    <a:bodyPr/>
                    <a:lstStyle/>
                    <a:p>
                      <a:pPr algn="just"/>
                      <a:r>
                        <a:rPr lang="en-US" sz="3000" u="sng" dirty="0"/>
                        <a:t>CI No. 57 of 2017:</a:t>
                      </a:r>
                    </a:p>
                    <a:p>
                      <a:pPr algn="just"/>
                      <a:r>
                        <a:rPr lang="en-US" sz="3000" dirty="0"/>
                        <a:t>The issue is with the ±25% Population Deviation Range which references Section  38(3&amp;6) of the Constitution. It is considered to be too large. Recommendation was in favour of reducing same.</a:t>
                      </a:r>
                    </a:p>
                  </a:txBody>
                  <a:tcPr/>
                </a:tc>
                <a:tc>
                  <a:txBody>
                    <a:bodyPr/>
                    <a:lstStyle/>
                    <a:p>
                      <a:pPr algn="just"/>
                      <a:r>
                        <a:rPr lang="en-US" sz="3000" u="sng" dirty="0"/>
                        <a:t>Amendment:</a:t>
                      </a:r>
                    </a:p>
                    <a:p>
                      <a:pPr algn="just"/>
                      <a:r>
                        <a:rPr lang="en-US" sz="3000" dirty="0"/>
                        <a:t>The Population Deviation Range has been recommended to be reduced from ±25% to ±20%. </a:t>
                      </a:r>
                    </a:p>
                    <a:p>
                      <a:pPr algn="just"/>
                      <a:endParaRPr lang="en-US" sz="30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392135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Wave 7">
            <a:extLst>
              <a:ext uri="{FF2B5EF4-FFF2-40B4-BE49-F238E27FC236}">
                <a16:creationId xmlns:a16="http://schemas.microsoft.com/office/drawing/2014/main" id="{0B491648-2AA4-47D0-A15B-B564A441D7AC}"/>
              </a:ext>
            </a:extLst>
          </p:cNvPr>
          <p:cNvSpPr/>
          <p:nvPr/>
        </p:nvSpPr>
        <p:spPr>
          <a:xfrm>
            <a:off x="638363" y="326236"/>
            <a:ext cx="10897771" cy="970301"/>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9" name="Picture 1" descr="sl logo"/>
          <p:cNvPicPr>
            <a:picLocks noChangeAspect="1" noChangeArrowheads="1"/>
          </p:cNvPicPr>
          <p:nvPr/>
        </p:nvPicPr>
        <p:blipFill>
          <a:blip r:embed="rId2"/>
          <a:srcRect/>
          <a:stretch>
            <a:fillRect/>
          </a:stretch>
        </p:blipFill>
        <p:spPr bwMode="auto">
          <a:xfrm>
            <a:off x="480541" y="321816"/>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2185" y="175846"/>
            <a:ext cx="1123095" cy="862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07837" y="1202852"/>
            <a:ext cx="10794739" cy="2677656"/>
          </a:xfrm>
          <a:prstGeom prst="rect">
            <a:avLst/>
          </a:prstGeom>
        </p:spPr>
        <p:txBody>
          <a:bodyPr wrap="square">
            <a:spAutoFit/>
          </a:bodyPr>
          <a:lstStyle/>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a:p>
            <a:pPr algn="ctr"/>
            <a:endParaRPr lang="en-US" sz="2400" b="1" dirty="0">
              <a:solidFill>
                <a:srgbClr val="231F20"/>
              </a:solidFill>
              <a:latin typeface="Bookman Old Style" panose="020506040505050202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598146561"/>
              </p:ext>
            </p:extLst>
          </p:nvPr>
        </p:nvGraphicFramePr>
        <p:xfrm>
          <a:off x="480541" y="1380727"/>
          <a:ext cx="11190091" cy="5176484"/>
        </p:xfrm>
        <a:graphic>
          <a:graphicData uri="http://schemas.openxmlformats.org/drawingml/2006/table">
            <a:tbl>
              <a:tblPr firstRow="1" bandRow="1">
                <a:tableStyleId>{5C22544A-7EE6-4342-B048-85BDC9FD1C3A}</a:tableStyleId>
              </a:tblPr>
              <a:tblGrid>
                <a:gridCol w="5359310">
                  <a:extLst>
                    <a:ext uri="{9D8B030D-6E8A-4147-A177-3AD203B41FA5}">
                      <a16:colId xmlns:a16="http://schemas.microsoft.com/office/drawing/2014/main" val="20000"/>
                    </a:ext>
                  </a:extLst>
                </a:gridCol>
                <a:gridCol w="2691129">
                  <a:extLst>
                    <a:ext uri="{9D8B030D-6E8A-4147-A177-3AD203B41FA5}">
                      <a16:colId xmlns:a16="http://schemas.microsoft.com/office/drawing/2014/main" val="20001"/>
                    </a:ext>
                  </a:extLst>
                </a:gridCol>
                <a:gridCol w="3139652">
                  <a:extLst>
                    <a:ext uri="{9D8B030D-6E8A-4147-A177-3AD203B41FA5}">
                      <a16:colId xmlns:a16="http://schemas.microsoft.com/office/drawing/2014/main" val="20002"/>
                    </a:ext>
                  </a:extLst>
                </a:gridCol>
              </a:tblGrid>
              <a:tr h="5176484">
                <a:tc>
                  <a:txBody>
                    <a:bodyPr/>
                    <a:lstStyle/>
                    <a:p>
                      <a:r>
                        <a:rPr lang="en-US" sz="2400" u="sng" dirty="0"/>
                        <a:t>Section 45(2):</a:t>
                      </a:r>
                    </a:p>
                    <a:p>
                      <a:r>
                        <a:rPr lang="en-US" sz="2400" dirty="0"/>
                        <a:t>Any question which may arise as to whether— </a:t>
                      </a:r>
                    </a:p>
                    <a:p>
                      <a:pPr marL="342900" indent="-342900">
                        <a:buAutoNum type="alphaLcPeriod"/>
                      </a:pPr>
                      <a:r>
                        <a:rPr lang="en-US" sz="2400" dirty="0"/>
                        <a:t>any provision of this Constitution or any law relating to the election of a President under ss.42 &amp; 43 of this Constitution has been complied with; or </a:t>
                      </a:r>
                    </a:p>
                    <a:p>
                      <a:pPr marL="342900" indent="-342900">
                        <a:buAutoNum type="alphaLcPeriod"/>
                      </a:pPr>
                      <a:r>
                        <a:rPr lang="en-US" sz="2400" dirty="0"/>
                        <a:t>any person has been validly elected as President under s.42 of this Constitution or any other law, shall be referred to and determined by the Supreme Court</a:t>
                      </a:r>
                    </a:p>
                  </a:txBody>
                  <a:tcPr/>
                </a:tc>
                <a:tc>
                  <a:txBody>
                    <a:bodyPr/>
                    <a:lstStyle/>
                    <a:p>
                      <a:r>
                        <a:rPr lang="en-US" sz="2400" b="1" u="sng" dirty="0"/>
                        <a:t>Issue</a:t>
                      </a:r>
                      <a:r>
                        <a:rPr lang="en-US" sz="2400" b="0" u="sng" dirty="0"/>
                        <a:t>:</a:t>
                      </a:r>
                    </a:p>
                    <a:p>
                      <a:r>
                        <a:rPr lang="en-US" sz="2400" dirty="0"/>
                        <a:t>Lack of timeframe for the Supreme Court to deliver judgement, as provided for in Section 79 of PEA in which the High Court and Appeals Court deliver rulings in election petitions within 4 months.</a:t>
                      </a:r>
                    </a:p>
                  </a:txBody>
                  <a:tcPr/>
                </a:tc>
                <a:tc>
                  <a:txBody>
                    <a:bodyPr/>
                    <a:lstStyle/>
                    <a:p>
                      <a:r>
                        <a:rPr lang="en-US" sz="2400" u="sng" dirty="0"/>
                        <a:t>Recommendation:</a:t>
                      </a:r>
                    </a:p>
                    <a:p>
                      <a:r>
                        <a:rPr lang="en-US" sz="2400" dirty="0"/>
                        <a:t>To review the Election Petition Rules of 2007 to provide for Presidential Election Petition Rules and Procedures, including timeline for commencement and conclusion of same.</a:t>
                      </a:r>
                      <a:r>
                        <a:rPr lang="en-US" sz="2400" baseline="0" dirty="0"/>
                        <a:t> This to be handled by the Judiciary.</a:t>
                      </a:r>
                      <a:endParaRPr lang="en-US" sz="24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91767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Wave 7">
            <a:extLst>
              <a:ext uri="{FF2B5EF4-FFF2-40B4-BE49-F238E27FC236}">
                <a16:creationId xmlns:a16="http://schemas.microsoft.com/office/drawing/2014/main" id="{0B491648-2AA4-47D0-A15B-B564A441D7AC}"/>
              </a:ext>
            </a:extLst>
          </p:cNvPr>
          <p:cNvSpPr/>
          <p:nvPr/>
        </p:nvSpPr>
        <p:spPr>
          <a:xfrm>
            <a:off x="515532" y="254146"/>
            <a:ext cx="10897771" cy="970301"/>
          </a:xfrm>
          <a:prstGeom prst="wave">
            <a:avLst>
              <a:gd name="adj1" fmla="val 12500"/>
              <a:gd name="adj2" fmla="val -10000"/>
            </a:avLst>
          </a:prstGeom>
          <a:gradFill>
            <a:gsLst>
              <a:gs pos="0">
                <a:srgbClr val="00B050"/>
              </a:gs>
              <a:gs pos="87460">
                <a:srgbClr val="0070C0"/>
              </a:gs>
              <a:gs pos="92920">
                <a:srgbClr val="0070C0"/>
              </a:gs>
              <a:gs pos="65000">
                <a:srgbClr val="FFFFFF"/>
              </a:gs>
              <a:gs pos="28500">
                <a:schemeClr val="bg1"/>
              </a:gs>
              <a:gs pos="24000">
                <a:srgbClr val="00B050"/>
              </a:gs>
              <a:gs pos="48000">
                <a:schemeClr val="bg1"/>
              </a:gs>
              <a:gs pos="76000">
                <a:srgbClr val="0070C0"/>
              </a:gs>
            </a:gsLst>
            <a:lin ang="5400000" scaled="1"/>
          </a:gradFill>
          <a:ln>
            <a:solidFill>
              <a:srgbClr val="00B050">
                <a:alpha val="69020"/>
              </a:srgbClr>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sz="2400" kern="0" dirty="0">
                <a:ln w="0"/>
                <a:solidFill>
                  <a:prstClr val="black"/>
                </a:solidFill>
                <a:effectLst>
                  <a:outerShdw blurRad="38100" dist="19050" dir="2700000" algn="tl" rotWithShape="0">
                    <a:prstClr val="black">
                      <a:alpha val="40000"/>
                    </a:prstClr>
                  </a:outerShdw>
                </a:effectLst>
                <a:latin typeface="Modern No. 20" panose="02070704070505020303" pitchFamily="18" charset="0"/>
                <a:ea typeface="Yu Gothic Light" panose="020B0300000000000000" pitchFamily="34" charset="-128"/>
              </a:rPr>
              <a:t>Electoral Commission for Sierra Leone (ECSL)</a:t>
            </a:r>
          </a:p>
        </p:txBody>
      </p:sp>
      <p:pic>
        <p:nvPicPr>
          <p:cNvPr id="9" name="Picture 1" descr="sl logo"/>
          <p:cNvPicPr>
            <a:picLocks noChangeAspect="1" noChangeArrowheads="1"/>
          </p:cNvPicPr>
          <p:nvPr/>
        </p:nvPicPr>
        <p:blipFill>
          <a:blip r:embed="rId2"/>
          <a:srcRect/>
          <a:stretch>
            <a:fillRect/>
          </a:stretch>
        </p:blipFill>
        <p:spPr bwMode="auto">
          <a:xfrm>
            <a:off x="535133" y="321816"/>
            <a:ext cx="1193074" cy="809899"/>
          </a:xfrm>
          <a:prstGeom prst="rect">
            <a:avLst/>
          </a:prstGeom>
          <a:noFill/>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79481" y="175846"/>
            <a:ext cx="1123095" cy="862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480541" y="1098812"/>
            <a:ext cx="10794739" cy="5632311"/>
          </a:xfrm>
          <a:prstGeom prst="rect">
            <a:avLst/>
          </a:prstGeom>
        </p:spPr>
        <p:txBody>
          <a:bodyPr wrap="square">
            <a:spAutoFit/>
          </a:bodyPr>
          <a:lstStyle/>
          <a:p>
            <a:pPr algn="ctr"/>
            <a:endParaRPr lang="en-US" sz="2400" dirty="0">
              <a:solidFill>
                <a:srgbClr val="231F20"/>
              </a:solidFill>
              <a:latin typeface="Bookman Old Style" panose="02050604050505020204" pitchFamily="18" charset="0"/>
            </a:endParaRPr>
          </a:p>
          <a:p>
            <a:pPr algn="ctr"/>
            <a:endParaRPr lang="en-US" sz="2400" dirty="0">
              <a:solidFill>
                <a:srgbClr val="231F20"/>
              </a:solidFill>
              <a:latin typeface="Bookman Old Style" panose="02050604050505020204" pitchFamily="18" charset="0"/>
            </a:endParaRPr>
          </a:p>
          <a:p>
            <a:pPr algn="ctr"/>
            <a:endParaRPr lang="en-US" sz="2400" dirty="0">
              <a:solidFill>
                <a:srgbClr val="231F20"/>
              </a:solidFill>
              <a:latin typeface="Bookman Old Style" panose="02050604050505020204" pitchFamily="18" charset="0"/>
            </a:endParaRPr>
          </a:p>
          <a:p>
            <a:pPr algn="ctr"/>
            <a:endParaRPr lang="en-US" sz="2400" dirty="0">
              <a:solidFill>
                <a:srgbClr val="231F20"/>
              </a:solidFill>
              <a:latin typeface="Bookman Old Style" panose="02050604050505020204" pitchFamily="18" charset="0"/>
            </a:endParaRPr>
          </a:p>
          <a:p>
            <a:pPr algn="ctr"/>
            <a:endParaRPr lang="en-US" sz="2400" dirty="0">
              <a:solidFill>
                <a:srgbClr val="231F20"/>
              </a:solidFill>
              <a:latin typeface="Bookman Old Style" panose="02050604050505020204" pitchFamily="18" charset="0"/>
            </a:endParaRPr>
          </a:p>
          <a:p>
            <a:pPr algn="ctr"/>
            <a:endParaRPr lang="en-US" sz="2400" dirty="0">
              <a:solidFill>
                <a:srgbClr val="231F20"/>
              </a:solidFill>
              <a:latin typeface="Bookman Old Style" panose="02050604050505020204" pitchFamily="18" charset="0"/>
            </a:endParaRPr>
          </a:p>
          <a:p>
            <a:pPr algn="ctr"/>
            <a:endParaRPr lang="en-US" sz="2400" dirty="0">
              <a:solidFill>
                <a:srgbClr val="231F20"/>
              </a:solidFill>
              <a:latin typeface="Bookman Old Style" panose="02050604050505020204" pitchFamily="18" charset="0"/>
            </a:endParaRPr>
          </a:p>
          <a:p>
            <a:pPr algn="ctr"/>
            <a:endParaRPr lang="en-US" sz="2400" dirty="0">
              <a:solidFill>
                <a:srgbClr val="231F20"/>
              </a:solidFill>
              <a:latin typeface="Bookman Old Style" panose="02050604050505020204" pitchFamily="18" charset="0"/>
            </a:endParaRPr>
          </a:p>
          <a:p>
            <a:pPr algn="ctr"/>
            <a:endParaRPr lang="en-US" sz="2400" dirty="0">
              <a:solidFill>
                <a:srgbClr val="231F20"/>
              </a:solidFill>
              <a:latin typeface="Bookman Old Style" panose="02050604050505020204" pitchFamily="18" charset="0"/>
            </a:endParaRPr>
          </a:p>
          <a:p>
            <a:pPr algn="ctr"/>
            <a:endParaRPr lang="en-US" sz="2400" dirty="0">
              <a:solidFill>
                <a:srgbClr val="231F20"/>
              </a:solidFill>
              <a:latin typeface="Bookman Old Style" panose="02050604050505020204" pitchFamily="18" charset="0"/>
            </a:endParaRPr>
          </a:p>
          <a:p>
            <a:pPr algn="ctr"/>
            <a:endParaRPr lang="en-US" sz="2400" dirty="0">
              <a:solidFill>
                <a:srgbClr val="231F20"/>
              </a:solidFill>
              <a:latin typeface="Bookman Old Style" panose="02050604050505020204" pitchFamily="18" charset="0"/>
            </a:endParaRPr>
          </a:p>
          <a:p>
            <a:pPr algn="ctr"/>
            <a:endParaRPr lang="en-US" sz="2400" dirty="0">
              <a:solidFill>
                <a:srgbClr val="231F20"/>
              </a:solidFill>
              <a:latin typeface="Bookman Old Style" panose="02050604050505020204" pitchFamily="18" charset="0"/>
            </a:endParaRPr>
          </a:p>
          <a:p>
            <a:pPr algn="ctr"/>
            <a:endParaRPr lang="en-US" sz="2400" dirty="0">
              <a:solidFill>
                <a:srgbClr val="231F20"/>
              </a:solidFill>
              <a:latin typeface="Bookman Old Style" panose="02050604050505020204" pitchFamily="18" charset="0"/>
            </a:endParaRPr>
          </a:p>
          <a:p>
            <a:pPr algn="ctr"/>
            <a:endParaRPr lang="en-US" sz="2400" dirty="0">
              <a:solidFill>
                <a:srgbClr val="231F20"/>
              </a:solidFill>
              <a:latin typeface="Bookman Old Style" panose="02050604050505020204" pitchFamily="18" charset="0"/>
            </a:endParaRPr>
          </a:p>
          <a:p>
            <a:pPr algn="ctr"/>
            <a:endParaRPr lang="en-US" sz="2400" dirty="0">
              <a:solidFill>
                <a:srgbClr val="231F20"/>
              </a:solidFill>
              <a:latin typeface="Bookman Old Style" panose="020506040505050202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252840861"/>
              </p:ext>
            </p:extLst>
          </p:nvPr>
        </p:nvGraphicFramePr>
        <p:xfrm>
          <a:off x="535132" y="1393435"/>
          <a:ext cx="11424256" cy="5337688"/>
        </p:xfrm>
        <a:graphic>
          <a:graphicData uri="http://schemas.openxmlformats.org/drawingml/2006/table">
            <a:tbl>
              <a:tblPr firstRow="1" bandRow="1">
                <a:tableStyleId>{5C22544A-7EE6-4342-B048-85BDC9FD1C3A}</a:tableStyleId>
              </a:tblPr>
              <a:tblGrid>
                <a:gridCol w="5530004">
                  <a:extLst>
                    <a:ext uri="{9D8B030D-6E8A-4147-A177-3AD203B41FA5}">
                      <a16:colId xmlns:a16="http://schemas.microsoft.com/office/drawing/2014/main" val="20000"/>
                    </a:ext>
                  </a:extLst>
                </a:gridCol>
                <a:gridCol w="2471385">
                  <a:extLst>
                    <a:ext uri="{9D8B030D-6E8A-4147-A177-3AD203B41FA5}">
                      <a16:colId xmlns:a16="http://schemas.microsoft.com/office/drawing/2014/main" val="20001"/>
                    </a:ext>
                  </a:extLst>
                </a:gridCol>
                <a:gridCol w="3422867">
                  <a:extLst>
                    <a:ext uri="{9D8B030D-6E8A-4147-A177-3AD203B41FA5}">
                      <a16:colId xmlns:a16="http://schemas.microsoft.com/office/drawing/2014/main" val="20002"/>
                    </a:ext>
                  </a:extLst>
                </a:gridCol>
              </a:tblGrid>
              <a:tr h="5337688">
                <a:tc>
                  <a:txBody>
                    <a:bodyPr/>
                    <a:lstStyle/>
                    <a:p>
                      <a:r>
                        <a:rPr lang="en-US" sz="2800" u="sng" dirty="0"/>
                        <a:t>Section 76(1)(a):</a:t>
                      </a:r>
                    </a:p>
                    <a:p>
                      <a:r>
                        <a:rPr lang="en-US" sz="2800" dirty="0"/>
                        <a:t>No person shall be qualified for election as a Member of Parliament—</a:t>
                      </a:r>
                    </a:p>
                    <a:p>
                      <a:r>
                        <a:rPr lang="en-US" sz="2800" dirty="0"/>
                        <a:t>if he is a naturalised citizen of Sierra Leone or is a citizen of a country other than Sierra Leone having become such a citizen voluntarily or is under a declaration of allegiance to such a country; </a:t>
                      </a:r>
                    </a:p>
                  </a:txBody>
                  <a:tcPr/>
                </a:tc>
                <a:tc>
                  <a:txBody>
                    <a:bodyPr/>
                    <a:lstStyle/>
                    <a:p>
                      <a:r>
                        <a:rPr lang="en-US" sz="2800" u="sng" dirty="0"/>
                        <a:t>Issue:</a:t>
                      </a:r>
                    </a:p>
                    <a:p>
                      <a:r>
                        <a:rPr lang="en-US" sz="2800" dirty="0"/>
                        <a:t>Precluding</a:t>
                      </a:r>
                      <a:r>
                        <a:rPr lang="en-US" sz="2800" baseline="0" dirty="0"/>
                        <a:t> </a:t>
                      </a:r>
                      <a:r>
                        <a:rPr lang="en-US" sz="2800" dirty="0"/>
                        <a:t>persons with ‘Dual Citizenship’ from contesting Presidential and Parliamentary Elections.</a:t>
                      </a:r>
                    </a:p>
                  </a:txBody>
                  <a:tcPr/>
                </a:tc>
                <a:tc>
                  <a:txBody>
                    <a:bodyPr/>
                    <a:lstStyle/>
                    <a:p>
                      <a:r>
                        <a:rPr lang="en-US" sz="2800" u="sng" dirty="0"/>
                        <a:t>Proposed Amendment:</a:t>
                      </a:r>
                    </a:p>
                    <a:p>
                      <a:r>
                        <a:rPr lang="en-US" sz="2800" dirty="0"/>
                        <a:t>To provide for a naturalised citizen of Sierra Leone (dual citizen) … to be eligible to contest Parliamentary but not presidential elections. </a:t>
                      </a:r>
                    </a:p>
                    <a:p>
                      <a:endParaRPr lang="en-US" sz="28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403882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1067</TotalTime>
  <Words>6871</Words>
  <Application>Microsoft Office PowerPoint</Application>
  <PresentationFormat>Widescreen</PresentationFormat>
  <Paragraphs>586</Paragraphs>
  <Slides>52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52</vt:i4>
      </vt:variant>
    </vt:vector>
  </HeadingPairs>
  <TitlesOfParts>
    <vt:vector size="62" baseType="lpstr">
      <vt:lpstr>Malgun Gothic</vt:lpstr>
      <vt:lpstr>Yu Gothic Light</vt:lpstr>
      <vt:lpstr>Arial</vt:lpstr>
      <vt:lpstr>Arial Black</vt:lpstr>
      <vt:lpstr>Bookman Old Style</vt:lpstr>
      <vt:lpstr>Calibri</vt:lpstr>
      <vt:lpstr>Calibri Light</vt:lpstr>
      <vt:lpstr>Modern No. 20</vt:lpstr>
      <vt:lpstr>Wingdings</vt:lpstr>
      <vt:lpstr>Office Theme</vt:lpstr>
      <vt:lpstr>PowerPoint Presentation</vt:lpstr>
      <vt:lpstr>PowerPoint Presentation</vt:lpstr>
      <vt:lpstr>PowerPoint Presentation</vt:lpstr>
      <vt:lpstr>Electoral Commission for Sierra Leone (ECSL)      PROPOSED  CONSTITUTIONAL AMENDMENTS      </vt:lpstr>
      <vt:lpstr>PowerPoint Presentation</vt:lpstr>
      <vt:lpstr>PowerPoint Presentation</vt:lpstr>
      <vt:lpstr>PowerPoint Presentation</vt:lpstr>
      <vt:lpstr>PowerPoint Presentation</vt:lpstr>
      <vt:lpstr>PowerPoint Presentation</vt:lpstr>
      <vt:lpstr>PowerPoint Presentation</vt:lpstr>
      <vt:lpstr>Electoral Commission for Sierra Leone (ECSL)      PROPOSED STATUTORY AMENDMENTS: THE PUBLIC ELECTIONS ACT, 2012.      </vt:lpstr>
      <vt:lpstr>PowerPoint Presentation</vt:lpstr>
      <vt:lpstr>PowerPoint Presentation</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PowerPoint Presentation</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vt:lpstr>
      <vt:lpstr>Electoral Commission for Sierra Leone (ECSL)        EMERGING ISSUES        </vt:lpstr>
      <vt:lpstr>Electoral Commission for Sierra Leone (ECSL)</vt:lpstr>
      <vt:lpstr>Electoral Commission for Sierra Leone (ECSL)</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Yannick Wild</cp:lastModifiedBy>
  <cp:revision>105</cp:revision>
  <dcterms:created xsi:type="dcterms:W3CDTF">2022-06-18T11:57:47Z</dcterms:created>
  <dcterms:modified xsi:type="dcterms:W3CDTF">2022-06-26T11:12:24Z</dcterms:modified>
</cp:coreProperties>
</file>